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76" r:id="rId2"/>
    <p:sldMasterId id="2147483726" r:id="rId3"/>
  </p:sldMasterIdLst>
  <p:notesMasterIdLst>
    <p:notesMasterId r:id="rId25"/>
  </p:notesMasterIdLst>
  <p:sldIdLst>
    <p:sldId id="256" r:id="rId4"/>
    <p:sldId id="257" r:id="rId5"/>
    <p:sldId id="273" r:id="rId6"/>
    <p:sldId id="311" r:id="rId7"/>
    <p:sldId id="323" r:id="rId8"/>
    <p:sldId id="324" r:id="rId9"/>
    <p:sldId id="326" r:id="rId10"/>
    <p:sldId id="422" r:id="rId11"/>
    <p:sldId id="343" r:id="rId12"/>
    <p:sldId id="412" r:id="rId13"/>
    <p:sldId id="431" r:id="rId14"/>
    <p:sldId id="424" r:id="rId15"/>
    <p:sldId id="426" r:id="rId16"/>
    <p:sldId id="428" r:id="rId17"/>
    <p:sldId id="429" r:id="rId18"/>
    <p:sldId id="430" r:id="rId19"/>
    <p:sldId id="283" r:id="rId20"/>
    <p:sldId id="425" r:id="rId21"/>
    <p:sldId id="434" r:id="rId22"/>
    <p:sldId id="433" r:id="rId23"/>
    <p:sldId id="270" r:id="rId24"/>
  </p:sldIdLst>
  <p:sldSz cx="12192000" cy="6858000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ÃO ALTERAR ESPECIFICAÇÕES TÉCNICAS" id="{B24B86CB-9758-46B7-8067-171008CC9916}">
          <p14:sldIdLst>
            <p14:sldId id="256"/>
            <p14:sldId id="257"/>
            <p14:sldId id="273"/>
            <p14:sldId id="311"/>
            <p14:sldId id="323"/>
            <p14:sldId id="324"/>
            <p14:sldId id="326"/>
            <p14:sldId id="422"/>
            <p14:sldId id="343"/>
            <p14:sldId id="412"/>
            <p14:sldId id="431"/>
            <p14:sldId id="424"/>
            <p14:sldId id="426"/>
            <p14:sldId id="428"/>
            <p14:sldId id="429"/>
            <p14:sldId id="430"/>
            <p14:sldId id="283"/>
            <p14:sldId id="425"/>
            <p14:sldId id="434"/>
            <p14:sldId id="433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32E"/>
    <a:srgbClr val="3C5921"/>
    <a:srgbClr val="3C6630"/>
    <a:srgbClr val="24563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67619" autoAdjust="0"/>
  </p:normalViewPr>
  <p:slideViewPr>
    <p:cSldViewPr snapToGrid="0">
      <p:cViewPr varScale="1">
        <p:scale>
          <a:sx n="45" d="100"/>
          <a:sy n="45" d="100"/>
        </p:scale>
        <p:origin x="1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5268D-E959-4761-A0FF-F5ECF063AB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2C8023-24AE-48C8-99F3-9D914ED99A8C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800" b="1" dirty="0">
              <a:latin typeface="Arial" pitchFamily="34" charset="0"/>
              <a:cs typeface="Arial" pitchFamily="34" charset="0"/>
            </a:rPr>
            <a:t>ABDE   BID  CVM  GIZ</a:t>
          </a:r>
        </a:p>
      </dgm:t>
    </dgm:pt>
    <dgm:pt modelId="{4785ECAC-A6B0-477F-8E48-7DF49EC238F6}" type="parTrans" cxnId="{7761C0FB-4476-4A62-8792-7216482F53F1}">
      <dgm:prSet/>
      <dgm:spPr/>
      <dgm:t>
        <a:bodyPr/>
        <a:lstStyle/>
        <a:p>
          <a:endParaRPr lang="pt-BR"/>
        </a:p>
      </dgm:t>
    </dgm:pt>
    <dgm:pt modelId="{99981C1C-10D9-4873-8440-2382E39AD0DD}" type="sibTrans" cxnId="{7761C0FB-4476-4A62-8792-7216482F53F1}">
      <dgm:prSet/>
      <dgm:spPr/>
      <dgm:t>
        <a:bodyPr/>
        <a:lstStyle/>
        <a:p>
          <a:endParaRPr lang="pt-BR"/>
        </a:p>
      </dgm:t>
    </dgm:pt>
    <dgm:pt modelId="{DE687A86-747B-46CE-9CF6-9279771A3F66}" type="asst">
      <dgm:prSet phldrT="[Texto]" custT="1"/>
      <dgm:spPr>
        <a:solidFill>
          <a:srgbClr val="38BEBB"/>
        </a:solidFill>
      </dgm:spPr>
      <dgm:t>
        <a:bodyPr/>
        <a:lstStyle/>
        <a:p>
          <a:r>
            <a:rPr lang="pt-BR" sz="1600" b="1" dirty="0">
              <a:latin typeface="Arial" pitchFamily="34" charset="0"/>
              <a:cs typeface="Arial" pitchFamily="34" charset="0"/>
            </a:rPr>
            <a:t>Secretaria Executiva               </a:t>
          </a:r>
          <a:r>
            <a:rPr lang="pt-BR" sz="1400" b="1" dirty="0">
              <a:latin typeface="Arial" pitchFamily="34" charset="0"/>
              <a:cs typeface="Arial" pitchFamily="34" charset="0"/>
            </a:rPr>
            <a:t>(2 consultoras)</a:t>
          </a:r>
        </a:p>
      </dgm:t>
    </dgm:pt>
    <dgm:pt modelId="{DA4F04C6-89D0-43CA-B2C9-808C03BF4E62}" type="parTrans" cxnId="{834DC773-DB43-4D86-856A-648B3E3B268B}">
      <dgm:prSet/>
      <dgm:spPr/>
      <dgm:t>
        <a:bodyPr/>
        <a:lstStyle/>
        <a:p>
          <a:endParaRPr lang="pt-BR"/>
        </a:p>
      </dgm:t>
    </dgm:pt>
    <dgm:pt modelId="{8DE688B6-233F-4EFF-A44A-9A5D2243A5D8}" type="sibTrans" cxnId="{834DC773-DB43-4D86-856A-648B3E3B268B}">
      <dgm:prSet/>
      <dgm:spPr/>
      <dgm:t>
        <a:bodyPr/>
        <a:lstStyle/>
        <a:p>
          <a:endParaRPr lang="pt-BR"/>
        </a:p>
      </dgm:t>
    </dgm:pt>
    <dgm:pt modelId="{F0762ABF-C0B8-4309-B54B-4A77AAE5ECAD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600" b="1" dirty="0">
              <a:latin typeface="Arial" pitchFamily="34" charset="0"/>
              <a:cs typeface="Arial" pitchFamily="34" charset="0"/>
            </a:rPr>
            <a:t>GT Finanças Verdes</a:t>
          </a:r>
        </a:p>
        <a:p>
          <a:r>
            <a:rPr lang="pt-BR" sz="1400" b="1" dirty="0">
              <a:latin typeface="Arial" pitchFamily="34" charset="0"/>
              <a:cs typeface="Arial" pitchFamily="34" charset="0"/>
            </a:rPr>
            <a:t>143 instituições</a:t>
          </a:r>
        </a:p>
      </dgm:t>
    </dgm:pt>
    <dgm:pt modelId="{7CC66675-35DF-4C65-A535-1BAA8119E2D2}" type="parTrans" cxnId="{66BC870A-6DE7-42F7-B6BD-F19696586977}">
      <dgm:prSet/>
      <dgm:spPr/>
      <dgm:t>
        <a:bodyPr/>
        <a:lstStyle/>
        <a:p>
          <a:endParaRPr lang="pt-BR"/>
        </a:p>
      </dgm:t>
    </dgm:pt>
    <dgm:pt modelId="{738DB6EC-B225-4CAC-82CC-1DD2BF54803B}" type="sibTrans" cxnId="{66BC870A-6DE7-42F7-B6BD-F19696586977}">
      <dgm:prSet/>
      <dgm:spPr/>
      <dgm:t>
        <a:bodyPr/>
        <a:lstStyle/>
        <a:p>
          <a:endParaRPr lang="pt-BR"/>
        </a:p>
      </dgm:t>
    </dgm:pt>
    <dgm:pt modelId="{1B56FFDA-D09B-4A40-BDE5-6A6194A8D721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600" b="1" dirty="0">
              <a:latin typeface="Arial" pitchFamily="34" charset="0"/>
              <a:cs typeface="Arial" pitchFamily="34" charset="0"/>
            </a:rPr>
            <a:t>GT </a:t>
          </a:r>
          <a:r>
            <a:rPr lang="pt-BR" sz="1600" b="1" dirty="0" err="1">
              <a:latin typeface="Arial" pitchFamily="34" charset="0"/>
              <a:cs typeface="Arial" pitchFamily="34" charset="0"/>
            </a:rPr>
            <a:t>Fintech</a:t>
          </a:r>
          <a:endParaRPr lang="pt-BR" sz="1600" b="1" dirty="0">
            <a:latin typeface="Arial" pitchFamily="34" charset="0"/>
            <a:cs typeface="Arial" pitchFamily="34" charset="0"/>
          </a:endParaRPr>
        </a:p>
        <a:p>
          <a:r>
            <a:rPr lang="pt-BR" sz="1400" b="1" dirty="0">
              <a:latin typeface="Arial" pitchFamily="34" charset="0"/>
              <a:cs typeface="Arial" pitchFamily="34" charset="0"/>
            </a:rPr>
            <a:t>78 instituições</a:t>
          </a:r>
        </a:p>
      </dgm:t>
    </dgm:pt>
    <dgm:pt modelId="{BD2206FD-5598-4BC4-8123-F936858ECB56}" type="parTrans" cxnId="{D2B5CF22-31A1-4307-8781-C1634D9A8B0B}">
      <dgm:prSet/>
      <dgm:spPr/>
      <dgm:t>
        <a:bodyPr/>
        <a:lstStyle/>
        <a:p>
          <a:endParaRPr lang="pt-BR"/>
        </a:p>
      </dgm:t>
    </dgm:pt>
    <dgm:pt modelId="{1D6F6D14-86F3-4B39-A9DE-5A4472631B00}" type="sibTrans" cxnId="{D2B5CF22-31A1-4307-8781-C1634D9A8B0B}">
      <dgm:prSet/>
      <dgm:spPr/>
      <dgm:t>
        <a:bodyPr/>
        <a:lstStyle/>
        <a:p>
          <a:endParaRPr lang="pt-BR"/>
        </a:p>
      </dgm:t>
    </dgm:pt>
    <dgm:pt modelId="{05F2C479-937E-4ABD-A97B-9AEF76A36608}">
      <dgm:prSet phldrT="[Texto]" custT="1"/>
      <dgm:spPr>
        <a:solidFill>
          <a:srgbClr val="298B89"/>
        </a:solidFill>
      </dgm:spPr>
      <dgm:t>
        <a:bodyPr/>
        <a:lstStyle/>
        <a:p>
          <a:r>
            <a:rPr lang="pt-BR" sz="1600" b="1" dirty="0">
              <a:latin typeface="Arial" pitchFamily="34" charset="0"/>
              <a:cs typeface="Arial" pitchFamily="34" charset="0"/>
            </a:rPr>
            <a:t>GT Impacto</a:t>
          </a:r>
        </a:p>
        <a:p>
          <a:r>
            <a:rPr lang="pt-BR" sz="1400" b="1" dirty="0">
              <a:latin typeface="Arial" pitchFamily="34" charset="0"/>
              <a:cs typeface="Arial" pitchFamily="34" charset="0"/>
            </a:rPr>
            <a:t>108 instituições</a:t>
          </a:r>
        </a:p>
      </dgm:t>
    </dgm:pt>
    <dgm:pt modelId="{C8EC6A67-E344-4C79-92F0-E05A74669465}" type="parTrans" cxnId="{DA15BAF6-E0C8-4134-B8AD-CA82FE69FE53}">
      <dgm:prSet/>
      <dgm:spPr/>
      <dgm:t>
        <a:bodyPr/>
        <a:lstStyle/>
        <a:p>
          <a:endParaRPr lang="pt-BR"/>
        </a:p>
      </dgm:t>
    </dgm:pt>
    <dgm:pt modelId="{E925542C-38DE-45B8-9893-410902FA6F31}" type="sibTrans" cxnId="{DA15BAF6-E0C8-4134-B8AD-CA82FE69FE53}">
      <dgm:prSet/>
      <dgm:spPr/>
      <dgm:t>
        <a:bodyPr/>
        <a:lstStyle/>
        <a:p>
          <a:endParaRPr lang="pt-BR"/>
        </a:p>
      </dgm:t>
    </dgm:pt>
    <dgm:pt modelId="{BB5B583B-2D08-42A9-87FC-53B64D7A11C1}" type="asst">
      <dgm:prSet phldrT="[Texto]" custT="1"/>
      <dgm:spPr>
        <a:solidFill>
          <a:srgbClr val="38BEBB"/>
        </a:solidFill>
      </dgm:spPr>
      <dgm:t>
        <a:bodyPr/>
        <a:lstStyle/>
        <a:p>
          <a:r>
            <a:rPr lang="pt-BR" sz="1600" b="1" dirty="0">
              <a:latin typeface="Arial" pitchFamily="34" charset="0"/>
              <a:cs typeface="Arial" pitchFamily="34" charset="0"/>
            </a:rPr>
            <a:t> Apoio Técnico                </a:t>
          </a:r>
          <a:r>
            <a:rPr lang="pt-BR" sz="1400" b="1" dirty="0">
              <a:latin typeface="Arial" pitchFamily="34" charset="0"/>
              <a:cs typeface="Arial" pitchFamily="34" charset="0"/>
            </a:rPr>
            <a:t>(9 Consultores)</a:t>
          </a:r>
        </a:p>
      </dgm:t>
    </dgm:pt>
    <dgm:pt modelId="{77048F0E-4904-4892-AC01-B03D6EDF1E06}" type="parTrans" cxnId="{E83C1947-2E57-486D-BF7B-7C23EBB88A25}">
      <dgm:prSet/>
      <dgm:spPr/>
      <dgm:t>
        <a:bodyPr/>
        <a:lstStyle/>
        <a:p>
          <a:endParaRPr lang="pt-BR"/>
        </a:p>
      </dgm:t>
    </dgm:pt>
    <dgm:pt modelId="{AA019BE7-AFA3-43E2-B7FC-23FE2D708FB0}" type="sibTrans" cxnId="{E83C1947-2E57-486D-BF7B-7C23EBB88A25}">
      <dgm:prSet/>
      <dgm:spPr/>
      <dgm:t>
        <a:bodyPr/>
        <a:lstStyle/>
        <a:p>
          <a:endParaRPr lang="pt-BR"/>
        </a:p>
      </dgm:t>
    </dgm:pt>
    <dgm:pt modelId="{40B0B19A-FC60-4B42-BF1B-32D70A867EF6}">
      <dgm:prSet phldrT="[Texto]" custT="1"/>
      <dgm:spPr>
        <a:solidFill>
          <a:srgbClr val="298B89"/>
        </a:solidFill>
        <a:ln>
          <a:noFill/>
          <a:prstDash val="dash"/>
        </a:ln>
      </dgm:spPr>
      <dgm:t>
        <a:bodyPr/>
        <a:lstStyle/>
        <a:p>
          <a:r>
            <a:rPr lang="pt-BR" sz="1600" b="1" dirty="0">
              <a:latin typeface="Arial" pitchFamily="34" charset="0"/>
              <a:cs typeface="Arial" pitchFamily="34" charset="0"/>
            </a:rPr>
            <a:t>GT Gestão de Risco ASG e Transparência </a:t>
          </a:r>
          <a:r>
            <a:rPr lang="pt-BR" sz="1400" b="1" dirty="0">
              <a:latin typeface="Arial" pitchFamily="34" charset="0"/>
              <a:cs typeface="Arial" pitchFamily="34" charset="0"/>
            </a:rPr>
            <a:t>68 instituições</a:t>
          </a:r>
        </a:p>
      </dgm:t>
    </dgm:pt>
    <dgm:pt modelId="{9BC2ECD4-66EE-4465-9592-97FACFA3827E}" type="parTrans" cxnId="{0EDB487E-56E1-4E4E-AC04-F7F5FF383A13}">
      <dgm:prSet/>
      <dgm:spPr/>
      <dgm:t>
        <a:bodyPr/>
        <a:lstStyle/>
        <a:p>
          <a:endParaRPr lang="pt-BR"/>
        </a:p>
      </dgm:t>
    </dgm:pt>
    <dgm:pt modelId="{5E16242F-9C70-41B1-8CEA-7EEED6FBA585}" type="sibTrans" cxnId="{0EDB487E-56E1-4E4E-AC04-F7F5FF383A13}">
      <dgm:prSet/>
      <dgm:spPr/>
      <dgm:t>
        <a:bodyPr/>
        <a:lstStyle/>
        <a:p>
          <a:endParaRPr lang="pt-BR"/>
        </a:p>
      </dgm:t>
    </dgm:pt>
    <dgm:pt modelId="{272851EB-77CB-4908-9E21-297E0CF50D6F}" type="pres">
      <dgm:prSet presAssocID="{9E15268D-E959-4761-A0FF-F5ECF063AB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4E2D2C-8EA9-4860-A64F-E8433F89F297}" type="pres">
      <dgm:prSet presAssocID="{4A2C8023-24AE-48C8-99F3-9D914ED99A8C}" presName="hierRoot1" presStyleCnt="0">
        <dgm:presLayoutVars>
          <dgm:hierBranch val="init"/>
        </dgm:presLayoutVars>
      </dgm:prSet>
      <dgm:spPr/>
    </dgm:pt>
    <dgm:pt modelId="{989F510A-47D2-434B-AF4F-11091DF0E894}" type="pres">
      <dgm:prSet presAssocID="{4A2C8023-24AE-48C8-99F3-9D914ED99A8C}" presName="rootComposite1" presStyleCnt="0"/>
      <dgm:spPr/>
    </dgm:pt>
    <dgm:pt modelId="{37F4E8D9-F45A-4019-A72D-6B5F95E9D9EA}" type="pres">
      <dgm:prSet presAssocID="{4A2C8023-24AE-48C8-99F3-9D914ED99A8C}" presName="rootText1" presStyleLbl="node0" presStyleIdx="0" presStyleCnt="1" custScaleX="369572" custScaleY="88116" custLinFactY="-60882" custLinFactNeighborX="2367" custLinFactNeighborY="-100000">
        <dgm:presLayoutVars>
          <dgm:chPref val="3"/>
        </dgm:presLayoutVars>
      </dgm:prSet>
      <dgm:spPr/>
    </dgm:pt>
    <dgm:pt modelId="{07E5E05E-A3C4-4A77-A365-3DA2E3475ED6}" type="pres">
      <dgm:prSet presAssocID="{4A2C8023-24AE-48C8-99F3-9D914ED99A8C}" presName="rootConnector1" presStyleLbl="node1" presStyleIdx="0" presStyleCnt="0"/>
      <dgm:spPr/>
    </dgm:pt>
    <dgm:pt modelId="{B21402E2-9DA2-4B1F-8E08-4BC03FBCDF77}" type="pres">
      <dgm:prSet presAssocID="{4A2C8023-24AE-48C8-99F3-9D914ED99A8C}" presName="hierChild2" presStyleCnt="0"/>
      <dgm:spPr/>
    </dgm:pt>
    <dgm:pt modelId="{61D8F55A-8C70-428B-A16E-26A913DB3FC3}" type="pres">
      <dgm:prSet presAssocID="{7CC66675-35DF-4C65-A535-1BAA8119E2D2}" presName="Name37" presStyleLbl="parChTrans1D2" presStyleIdx="0" presStyleCnt="6"/>
      <dgm:spPr/>
    </dgm:pt>
    <dgm:pt modelId="{7D983BAE-50F7-4B3D-A18C-B145F292F363}" type="pres">
      <dgm:prSet presAssocID="{F0762ABF-C0B8-4309-B54B-4A77AAE5ECAD}" presName="hierRoot2" presStyleCnt="0">
        <dgm:presLayoutVars>
          <dgm:hierBranch val="init"/>
        </dgm:presLayoutVars>
      </dgm:prSet>
      <dgm:spPr/>
    </dgm:pt>
    <dgm:pt modelId="{1202CE55-7FE2-4D6C-BA16-120EEBDC255D}" type="pres">
      <dgm:prSet presAssocID="{F0762ABF-C0B8-4309-B54B-4A77AAE5ECAD}" presName="rootComposite" presStyleCnt="0"/>
      <dgm:spPr/>
    </dgm:pt>
    <dgm:pt modelId="{F4D45558-4ABC-421D-A314-C2114C9A10DF}" type="pres">
      <dgm:prSet presAssocID="{F0762ABF-C0B8-4309-B54B-4A77AAE5ECAD}" presName="rootText" presStyleLbl="node2" presStyleIdx="0" presStyleCnt="4" custScaleX="193358" custScaleY="105270" custLinFactNeighborX="8135" custLinFactNeighborY="-51803">
        <dgm:presLayoutVars>
          <dgm:chPref val="3"/>
        </dgm:presLayoutVars>
      </dgm:prSet>
      <dgm:spPr/>
    </dgm:pt>
    <dgm:pt modelId="{526646D4-6754-4C8D-A6C6-206754A26689}" type="pres">
      <dgm:prSet presAssocID="{F0762ABF-C0B8-4309-B54B-4A77AAE5ECAD}" presName="rootConnector" presStyleLbl="node2" presStyleIdx="0" presStyleCnt="4"/>
      <dgm:spPr/>
    </dgm:pt>
    <dgm:pt modelId="{09012C9C-5CDA-4AAC-A91C-D5C82EA040D0}" type="pres">
      <dgm:prSet presAssocID="{F0762ABF-C0B8-4309-B54B-4A77AAE5ECAD}" presName="hierChild4" presStyleCnt="0"/>
      <dgm:spPr/>
    </dgm:pt>
    <dgm:pt modelId="{430C838A-5874-4714-BD17-C5433579D95E}" type="pres">
      <dgm:prSet presAssocID="{F0762ABF-C0B8-4309-B54B-4A77AAE5ECAD}" presName="hierChild5" presStyleCnt="0"/>
      <dgm:spPr/>
    </dgm:pt>
    <dgm:pt modelId="{28AE56BF-4FB5-40C4-AD61-2BE97C49CB78}" type="pres">
      <dgm:prSet presAssocID="{BD2206FD-5598-4BC4-8123-F936858ECB56}" presName="Name37" presStyleLbl="parChTrans1D2" presStyleIdx="1" presStyleCnt="6"/>
      <dgm:spPr/>
    </dgm:pt>
    <dgm:pt modelId="{301E8BE8-4F8C-49D3-B605-336F8CE1CB68}" type="pres">
      <dgm:prSet presAssocID="{1B56FFDA-D09B-4A40-BDE5-6A6194A8D721}" presName="hierRoot2" presStyleCnt="0">
        <dgm:presLayoutVars>
          <dgm:hierBranch val="init"/>
        </dgm:presLayoutVars>
      </dgm:prSet>
      <dgm:spPr/>
    </dgm:pt>
    <dgm:pt modelId="{7895853C-B0CD-455D-AF03-0A01AF7D28C7}" type="pres">
      <dgm:prSet presAssocID="{1B56FFDA-D09B-4A40-BDE5-6A6194A8D721}" presName="rootComposite" presStyleCnt="0"/>
      <dgm:spPr/>
    </dgm:pt>
    <dgm:pt modelId="{88E54C1D-6AC5-4FB2-8603-7F4A0FB88AE3}" type="pres">
      <dgm:prSet presAssocID="{1B56FFDA-D09B-4A40-BDE5-6A6194A8D721}" presName="rootText" presStyleLbl="node2" presStyleIdx="1" presStyleCnt="4" custScaleX="136171" custScaleY="104284" custLinFactNeighborX="5631" custLinFactNeighborY="-50817">
        <dgm:presLayoutVars>
          <dgm:chPref val="3"/>
        </dgm:presLayoutVars>
      </dgm:prSet>
      <dgm:spPr/>
    </dgm:pt>
    <dgm:pt modelId="{7C50B27B-8DC8-4202-B48F-36E7874818F6}" type="pres">
      <dgm:prSet presAssocID="{1B56FFDA-D09B-4A40-BDE5-6A6194A8D721}" presName="rootConnector" presStyleLbl="node2" presStyleIdx="1" presStyleCnt="4"/>
      <dgm:spPr/>
    </dgm:pt>
    <dgm:pt modelId="{AF3D3246-DFFE-4429-9113-2F54420EB927}" type="pres">
      <dgm:prSet presAssocID="{1B56FFDA-D09B-4A40-BDE5-6A6194A8D721}" presName="hierChild4" presStyleCnt="0"/>
      <dgm:spPr/>
    </dgm:pt>
    <dgm:pt modelId="{586AE957-CC76-44A5-951B-11C2F32201B0}" type="pres">
      <dgm:prSet presAssocID="{1B56FFDA-D09B-4A40-BDE5-6A6194A8D721}" presName="hierChild5" presStyleCnt="0"/>
      <dgm:spPr/>
    </dgm:pt>
    <dgm:pt modelId="{3B3E404F-5AAF-4579-B7BB-9282B0414895}" type="pres">
      <dgm:prSet presAssocID="{C8EC6A67-E344-4C79-92F0-E05A74669465}" presName="Name37" presStyleLbl="parChTrans1D2" presStyleIdx="2" presStyleCnt="6"/>
      <dgm:spPr/>
    </dgm:pt>
    <dgm:pt modelId="{1485C71A-A407-436D-8AC5-60AB521DB7EC}" type="pres">
      <dgm:prSet presAssocID="{05F2C479-937E-4ABD-A97B-9AEF76A36608}" presName="hierRoot2" presStyleCnt="0">
        <dgm:presLayoutVars>
          <dgm:hierBranch val="init"/>
        </dgm:presLayoutVars>
      </dgm:prSet>
      <dgm:spPr/>
    </dgm:pt>
    <dgm:pt modelId="{CDC985E0-6BC9-4319-A812-8D4EEC2799FE}" type="pres">
      <dgm:prSet presAssocID="{05F2C479-937E-4ABD-A97B-9AEF76A36608}" presName="rootComposite" presStyleCnt="0"/>
      <dgm:spPr/>
    </dgm:pt>
    <dgm:pt modelId="{3518D9EC-833E-4994-9DC1-C70911F54752}" type="pres">
      <dgm:prSet presAssocID="{05F2C479-937E-4ABD-A97B-9AEF76A36608}" presName="rootText" presStyleLbl="node2" presStyleIdx="2" presStyleCnt="4" custScaleX="140204" custScaleY="104014" custLinFactNeighborX="1660" custLinFactNeighborY="-48192">
        <dgm:presLayoutVars>
          <dgm:chPref val="3"/>
        </dgm:presLayoutVars>
      </dgm:prSet>
      <dgm:spPr/>
    </dgm:pt>
    <dgm:pt modelId="{A622ACB6-1139-430B-B597-747DE9971CCB}" type="pres">
      <dgm:prSet presAssocID="{05F2C479-937E-4ABD-A97B-9AEF76A36608}" presName="rootConnector" presStyleLbl="node2" presStyleIdx="2" presStyleCnt="4"/>
      <dgm:spPr/>
    </dgm:pt>
    <dgm:pt modelId="{4CD1C6CB-5DAF-40B2-8559-45C3A60BA6B3}" type="pres">
      <dgm:prSet presAssocID="{05F2C479-937E-4ABD-A97B-9AEF76A36608}" presName="hierChild4" presStyleCnt="0"/>
      <dgm:spPr/>
    </dgm:pt>
    <dgm:pt modelId="{ECAFB8AC-E2F6-4842-9129-EB6B905DAA58}" type="pres">
      <dgm:prSet presAssocID="{05F2C479-937E-4ABD-A97B-9AEF76A36608}" presName="hierChild5" presStyleCnt="0"/>
      <dgm:spPr/>
    </dgm:pt>
    <dgm:pt modelId="{56E454CA-95B1-4490-AD36-34BDDACA7850}" type="pres">
      <dgm:prSet presAssocID="{9BC2ECD4-66EE-4465-9592-97FACFA3827E}" presName="Name37" presStyleLbl="parChTrans1D2" presStyleIdx="3" presStyleCnt="6"/>
      <dgm:spPr/>
    </dgm:pt>
    <dgm:pt modelId="{75C8E7B8-09E4-42B0-AF1D-0FEFAC4F7E94}" type="pres">
      <dgm:prSet presAssocID="{40B0B19A-FC60-4B42-BF1B-32D70A867EF6}" presName="hierRoot2" presStyleCnt="0">
        <dgm:presLayoutVars>
          <dgm:hierBranch val="init"/>
        </dgm:presLayoutVars>
      </dgm:prSet>
      <dgm:spPr/>
    </dgm:pt>
    <dgm:pt modelId="{E69D4E0A-137F-4FFB-8FD7-3AFA31069415}" type="pres">
      <dgm:prSet presAssocID="{40B0B19A-FC60-4B42-BF1B-32D70A867EF6}" presName="rootComposite" presStyleCnt="0"/>
      <dgm:spPr/>
    </dgm:pt>
    <dgm:pt modelId="{CE01DA9D-49E3-4463-BF8F-C5336F265C80}" type="pres">
      <dgm:prSet presAssocID="{40B0B19A-FC60-4B42-BF1B-32D70A867EF6}" presName="rootText" presStyleLbl="node2" presStyleIdx="3" presStyleCnt="4" custScaleX="179180" custScaleY="102622" custLinFactNeighborX="-3169" custLinFactNeighborY="-49155">
        <dgm:presLayoutVars>
          <dgm:chPref val="3"/>
        </dgm:presLayoutVars>
      </dgm:prSet>
      <dgm:spPr/>
    </dgm:pt>
    <dgm:pt modelId="{367647AF-EF29-4808-95FF-101D0F5852F0}" type="pres">
      <dgm:prSet presAssocID="{40B0B19A-FC60-4B42-BF1B-32D70A867EF6}" presName="rootConnector" presStyleLbl="node2" presStyleIdx="3" presStyleCnt="4"/>
      <dgm:spPr/>
    </dgm:pt>
    <dgm:pt modelId="{FABA39AA-D636-4F5D-B790-26C5FDC78218}" type="pres">
      <dgm:prSet presAssocID="{40B0B19A-FC60-4B42-BF1B-32D70A867EF6}" presName="hierChild4" presStyleCnt="0"/>
      <dgm:spPr/>
    </dgm:pt>
    <dgm:pt modelId="{833ADAA7-9CBF-43AD-83D1-ACA5BF427775}" type="pres">
      <dgm:prSet presAssocID="{40B0B19A-FC60-4B42-BF1B-32D70A867EF6}" presName="hierChild5" presStyleCnt="0"/>
      <dgm:spPr/>
    </dgm:pt>
    <dgm:pt modelId="{9862E3D1-9C99-4E36-B4B9-48D3D8FAD55D}" type="pres">
      <dgm:prSet presAssocID="{4A2C8023-24AE-48C8-99F3-9D914ED99A8C}" presName="hierChild3" presStyleCnt="0"/>
      <dgm:spPr/>
    </dgm:pt>
    <dgm:pt modelId="{78BBD4CB-4E8E-4420-9FF3-CF226C944C0E}" type="pres">
      <dgm:prSet presAssocID="{DA4F04C6-89D0-43CA-B2C9-808C03BF4E62}" presName="Name111" presStyleLbl="parChTrans1D2" presStyleIdx="4" presStyleCnt="6"/>
      <dgm:spPr/>
    </dgm:pt>
    <dgm:pt modelId="{EDC71CAF-AFAC-4D46-8897-D211CFD22BD6}" type="pres">
      <dgm:prSet presAssocID="{DE687A86-747B-46CE-9CF6-9279771A3F66}" presName="hierRoot3" presStyleCnt="0">
        <dgm:presLayoutVars>
          <dgm:hierBranch val="init"/>
        </dgm:presLayoutVars>
      </dgm:prSet>
      <dgm:spPr/>
    </dgm:pt>
    <dgm:pt modelId="{02D34CB1-4C1A-42B4-8B7F-BCD3A1CE56BA}" type="pres">
      <dgm:prSet presAssocID="{DE687A86-747B-46CE-9CF6-9279771A3F66}" presName="rootComposite3" presStyleCnt="0"/>
      <dgm:spPr/>
    </dgm:pt>
    <dgm:pt modelId="{9E841C94-47CE-4646-8FDC-6AB5230A5A17}" type="pres">
      <dgm:prSet presAssocID="{DE687A86-747B-46CE-9CF6-9279771A3F66}" presName="rootText3" presStyleLbl="asst1" presStyleIdx="0" presStyleCnt="2" custScaleX="196674" custScaleY="99872" custLinFactY="-35086" custLinFactNeighborX="805" custLinFactNeighborY="-100000">
        <dgm:presLayoutVars>
          <dgm:chPref val="3"/>
        </dgm:presLayoutVars>
      </dgm:prSet>
      <dgm:spPr/>
    </dgm:pt>
    <dgm:pt modelId="{0CD32C59-1EFA-48C8-9D48-3F2159497991}" type="pres">
      <dgm:prSet presAssocID="{DE687A86-747B-46CE-9CF6-9279771A3F66}" presName="rootConnector3" presStyleLbl="asst1" presStyleIdx="0" presStyleCnt="2"/>
      <dgm:spPr/>
    </dgm:pt>
    <dgm:pt modelId="{CCF8BFA8-5CC9-4525-995F-342CEA3AE52C}" type="pres">
      <dgm:prSet presAssocID="{DE687A86-747B-46CE-9CF6-9279771A3F66}" presName="hierChild6" presStyleCnt="0"/>
      <dgm:spPr/>
    </dgm:pt>
    <dgm:pt modelId="{DFF8A079-99D0-40FD-811A-7C4680E187A0}" type="pres">
      <dgm:prSet presAssocID="{DE687A86-747B-46CE-9CF6-9279771A3F66}" presName="hierChild7" presStyleCnt="0"/>
      <dgm:spPr/>
    </dgm:pt>
    <dgm:pt modelId="{E9947C9D-E28B-4A04-8CFD-6DC8902C4715}" type="pres">
      <dgm:prSet presAssocID="{77048F0E-4904-4892-AC01-B03D6EDF1E06}" presName="Name111" presStyleLbl="parChTrans1D2" presStyleIdx="5" presStyleCnt="6"/>
      <dgm:spPr/>
    </dgm:pt>
    <dgm:pt modelId="{7D11BD94-C0CD-4D7F-9F8E-9BAC093CC977}" type="pres">
      <dgm:prSet presAssocID="{BB5B583B-2D08-42A9-87FC-53B64D7A11C1}" presName="hierRoot3" presStyleCnt="0">
        <dgm:presLayoutVars>
          <dgm:hierBranch val="init"/>
        </dgm:presLayoutVars>
      </dgm:prSet>
      <dgm:spPr/>
    </dgm:pt>
    <dgm:pt modelId="{BE000571-7949-428B-93C5-144FAD9955B6}" type="pres">
      <dgm:prSet presAssocID="{BB5B583B-2D08-42A9-87FC-53B64D7A11C1}" presName="rootComposite3" presStyleCnt="0"/>
      <dgm:spPr/>
    </dgm:pt>
    <dgm:pt modelId="{937300BF-4C1E-49CC-A893-D1C387DBBE07}" type="pres">
      <dgm:prSet presAssocID="{BB5B583B-2D08-42A9-87FC-53B64D7A11C1}" presName="rootText3" presStyleLbl="asst1" presStyleIdx="1" presStyleCnt="2" custScaleX="196347" custScaleY="99680" custLinFactY="-36311" custLinFactNeighborX="1424" custLinFactNeighborY="-100000">
        <dgm:presLayoutVars>
          <dgm:chPref val="3"/>
        </dgm:presLayoutVars>
      </dgm:prSet>
      <dgm:spPr/>
    </dgm:pt>
    <dgm:pt modelId="{E9048D6E-3C38-46A2-A3AC-29724C86ED80}" type="pres">
      <dgm:prSet presAssocID="{BB5B583B-2D08-42A9-87FC-53B64D7A11C1}" presName="rootConnector3" presStyleLbl="asst1" presStyleIdx="1" presStyleCnt="2"/>
      <dgm:spPr/>
    </dgm:pt>
    <dgm:pt modelId="{D4318887-C5BC-48D5-B2B7-CA6DF434756E}" type="pres">
      <dgm:prSet presAssocID="{BB5B583B-2D08-42A9-87FC-53B64D7A11C1}" presName="hierChild6" presStyleCnt="0"/>
      <dgm:spPr/>
    </dgm:pt>
    <dgm:pt modelId="{6FBD9C46-1216-41A3-A453-CD5D088633DE}" type="pres">
      <dgm:prSet presAssocID="{BB5B583B-2D08-42A9-87FC-53B64D7A11C1}" presName="hierChild7" presStyleCnt="0"/>
      <dgm:spPr/>
    </dgm:pt>
  </dgm:ptLst>
  <dgm:cxnLst>
    <dgm:cxn modelId="{2F6C2C08-9A00-40C4-973E-A90965918A8C}" type="presOf" srcId="{DE687A86-747B-46CE-9CF6-9279771A3F66}" destId="{9E841C94-47CE-4646-8FDC-6AB5230A5A17}" srcOrd="0" destOrd="0" presId="urn:microsoft.com/office/officeart/2005/8/layout/orgChart1"/>
    <dgm:cxn modelId="{66BC870A-6DE7-42F7-B6BD-F19696586977}" srcId="{4A2C8023-24AE-48C8-99F3-9D914ED99A8C}" destId="{F0762ABF-C0B8-4309-B54B-4A77AAE5ECAD}" srcOrd="2" destOrd="0" parTransId="{7CC66675-35DF-4C65-A535-1BAA8119E2D2}" sibTransId="{738DB6EC-B225-4CAC-82CC-1DD2BF54803B}"/>
    <dgm:cxn modelId="{455E4D0F-67CC-4C4E-A410-C88CA793FEFC}" type="presOf" srcId="{4A2C8023-24AE-48C8-99F3-9D914ED99A8C}" destId="{37F4E8D9-F45A-4019-A72D-6B5F95E9D9EA}" srcOrd="0" destOrd="0" presId="urn:microsoft.com/office/officeart/2005/8/layout/orgChart1"/>
    <dgm:cxn modelId="{1A73B912-02C0-494B-B19D-E596EA85B578}" type="presOf" srcId="{DA4F04C6-89D0-43CA-B2C9-808C03BF4E62}" destId="{78BBD4CB-4E8E-4420-9FF3-CF226C944C0E}" srcOrd="0" destOrd="0" presId="urn:microsoft.com/office/officeart/2005/8/layout/orgChart1"/>
    <dgm:cxn modelId="{827E271E-CFEE-44A4-860F-C62FFC9B0CD9}" type="presOf" srcId="{C8EC6A67-E344-4C79-92F0-E05A74669465}" destId="{3B3E404F-5AAF-4579-B7BB-9282B0414895}" srcOrd="0" destOrd="0" presId="urn:microsoft.com/office/officeart/2005/8/layout/orgChart1"/>
    <dgm:cxn modelId="{D2B5CF22-31A1-4307-8781-C1634D9A8B0B}" srcId="{4A2C8023-24AE-48C8-99F3-9D914ED99A8C}" destId="{1B56FFDA-D09B-4A40-BDE5-6A6194A8D721}" srcOrd="3" destOrd="0" parTransId="{BD2206FD-5598-4BC4-8123-F936858ECB56}" sibTransId="{1D6F6D14-86F3-4B39-A9DE-5A4472631B00}"/>
    <dgm:cxn modelId="{23EB592F-79D4-43DD-8B46-2ED6B476C691}" type="presOf" srcId="{DE687A86-747B-46CE-9CF6-9279771A3F66}" destId="{0CD32C59-1EFA-48C8-9D48-3F2159497991}" srcOrd="1" destOrd="0" presId="urn:microsoft.com/office/officeart/2005/8/layout/orgChart1"/>
    <dgm:cxn modelId="{126DB135-A677-4438-80D5-BECCBB4F33F0}" type="presOf" srcId="{4A2C8023-24AE-48C8-99F3-9D914ED99A8C}" destId="{07E5E05E-A3C4-4A77-A365-3DA2E3475ED6}" srcOrd="1" destOrd="0" presId="urn:microsoft.com/office/officeart/2005/8/layout/orgChart1"/>
    <dgm:cxn modelId="{E83C1947-2E57-486D-BF7B-7C23EBB88A25}" srcId="{4A2C8023-24AE-48C8-99F3-9D914ED99A8C}" destId="{BB5B583B-2D08-42A9-87FC-53B64D7A11C1}" srcOrd="1" destOrd="0" parTransId="{77048F0E-4904-4892-AC01-B03D6EDF1E06}" sibTransId="{AA019BE7-AFA3-43E2-B7FC-23FE2D708FB0}"/>
    <dgm:cxn modelId="{80F7BC67-016E-4232-8CE5-000A0CBCA211}" type="presOf" srcId="{9E15268D-E959-4761-A0FF-F5ECF063AB33}" destId="{272851EB-77CB-4908-9E21-297E0CF50D6F}" srcOrd="0" destOrd="0" presId="urn:microsoft.com/office/officeart/2005/8/layout/orgChart1"/>
    <dgm:cxn modelId="{C5C73048-4362-4B3F-B494-349D75680735}" type="presOf" srcId="{1B56FFDA-D09B-4A40-BDE5-6A6194A8D721}" destId="{88E54C1D-6AC5-4FB2-8603-7F4A0FB88AE3}" srcOrd="0" destOrd="0" presId="urn:microsoft.com/office/officeart/2005/8/layout/orgChart1"/>
    <dgm:cxn modelId="{CDD43A6C-6123-4FF1-ABC7-E9EA3B5F7E9B}" type="presOf" srcId="{9BC2ECD4-66EE-4465-9592-97FACFA3827E}" destId="{56E454CA-95B1-4490-AD36-34BDDACA7850}" srcOrd="0" destOrd="0" presId="urn:microsoft.com/office/officeart/2005/8/layout/orgChart1"/>
    <dgm:cxn modelId="{834DC773-DB43-4D86-856A-648B3E3B268B}" srcId="{4A2C8023-24AE-48C8-99F3-9D914ED99A8C}" destId="{DE687A86-747B-46CE-9CF6-9279771A3F66}" srcOrd="0" destOrd="0" parTransId="{DA4F04C6-89D0-43CA-B2C9-808C03BF4E62}" sibTransId="{8DE688B6-233F-4EFF-A44A-9A5D2243A5D8}"/>
    <dgm:cxn modelId="{E7132578-EA25-4E82-9C8E-3462F2A02421}" type="presOf" srcId="{BD2206FD-5598-4BC4-8123-F936858ECB56}" destId="{28AE56BF-4FB5-40C4-AD61-2BE97C49CB78}" srcOrd="0" destOrd="0" presId="urn:microsoft.com/office/officeart/2005/8/layout/orgChart1"/>
    <dgm:cxn modelId="{383F797A-2E47-409B-895C-AD2CDB6F2738}" type="presOf" srcId="{7CC66675-35DF-4C65-A535-1BAA8119E2D2}" destId="{61D8F55A-8C70-428B-A16E-26A913DB3FC3}" srcOrd="0" destOrd="0" presId="urn:microsoft.com/office/officeart/2005/8/layout/orgChart1"/>
    <dgm:cxn modelId="{4272077D-A523-48DD-B1C8-640522E21324}" type="presOf" srcId="{1B56FFDA-D09B-4A40-BDE5-6A6194A8D721}" destId="{7C50B27B-8DC8-4202-B48F-36E7874818F6}" srcOrd="1" destOrd="0" presId="urn:microsoft.com/office/officeart/2005/8/layout/orgChart1"/>
    <dgm:cxn modelId="{0EDB487E-56E1-4E4E-AC04-F7F5FF383A13}" srcId="{4A2C8023-24AE-48C8-99F3-9D914ED99A8C}" destId="{40B0B19A-FC60-4B42-BF1B-32D70A867EF6}" srcOrd="5" destOrd="0" parTransId="{9BC2ECD4-66EE-4465-9592-97FACFA3827E}" sibTransId="{5E16242F-9C70-41B1-8CEA-7EEED6FBA585}"/>
    <dgm:cxn modelId="{052CDF8C-BEB9-419A-8F0B-337E2E2A73FB}" type="presOf" srcId="{40B0B19A-FC60-4B42-BF1B-32D70A867EF6}" destId="{CE01DA9D-49E3-4463-BF8F-C5336F265C80}" srcOrd="0" destOrd="0" presId="urn:microsoft.com/office/officeart/2005/8/layout/orgChart1"/>
    <dgm:cxn modelId="{4036848D-770B-47BE-8C92-D119415B788E}" type="presOf" srcId="{F0762ABF-C0B8-4309-B54B-4A77AAE5ECAD}" destId="{526646D4-6754-4C8D-A6C6-206754A26689}" srcOrd="1" destOrd="0" presId="urn:microsoft.com/office/officeart/2005/8/layout/orgChart1"/>
    <dgm:cxn modelId="{6491CD9D-8275-4A9E-909D-AD06708B2928}" type="presOf" srcId="{BB5B583B-2D08-42A9-87FC-53B64D7A11C1}" destId="{937300BF-4C1E-49CC-A893-D1C387DBBE07}" srcOrd="0" destOrd="0" presId="urn:microsoft.com/office/officeart/2005/8/layout/orgChart1"/>
    <dgm:cxn modelId="{A31420A1-7183-4BB7-A27D-94A89F756A31}" type="presOf" srcId="{77048F0E-4904-4892-AC01-B03D6EDF1E06}" destId="{E9947C9D-E28B-4A04-8CFD-6DC8902C4715}" srcOrd="0" destOrd="0" presId="urn:microsoft.com/office/officeart/2005/8/layout/orgChart1"/>
    <dgm:cxn modelId="{ACC854A8-2CEA-45C9-8C17-CE5E7320616D}" type="presOf" srcId="{BB5B583B-2D08-42A9-87FC-53B64D7A11C1}" destId="{E9048D6E-3C38-46A2-A3AC-29724C86ED80}" srcOrd="1" destOrd="0" presId="urn:microsoft.com/office/officeart/2005/8/layout/orgChart1"/>
    <dgm:cxn modelId="{7F3F0EB1-F8DA-4F2F-A750-36D90F53ABFF}" type="presOf" srcId="{05F2C479-937E-4ABD-A97B-9AEF76A36608}" destId="{A622ACB6-1139-430B-B597-747DE9971CCB}" srcOrd="1" destOrd="0" presId="urn:microsoft.com/office/officeart/2005/8/layout/orgChart1"/>
    <dgm:cxn modelId="{2B754FF3-DA5A-449C-B542-2700C5A9045B}" type="presOf" srcId="{40B0B19A-FC60-4B42-BF1B-32D70A867EF6}" destId="{367647AF-EF29-4808-95FF-101D0F5852F0}" srcOrd="1" destOrd="0" presId="urn:microsoft.com/office/officeart/2005/8/layout/orgChart1"/>
    <dgm:cxn modelId="{DA15BAF6-E0C8-4134-B8AD-CA82FE69FE53}" srcId="{4A2C8023-24AE-48C8-99F3-9D914ED99A8C}" destId="{05F2C479-937E-4ABD-A97B-9AEF76A36608}" srcOrd="4" destOrd="0" parTransId="{C8EC6A67-E344-4C79-92F0-E05A74669465}" sibTransId="{E925542C-38DE-45B8-9893-410902FA6F31}"/>
    <dgm:cxn modelId="{FC42CDF8-C648-40F4-B5C7-C6175AC99C37}" type="presOf" srcId="{F0762ABF-C0B8-4309-B54B-4A77AAE5ECAD}" destId="{F4D45558-4ABC-421D-A314-C2114C9A10DF}" srcOrd="0" destOrd="0" presId="urn:microsoft.com/office/officeart/2005/8/layout/orgChart1"/>
    <dgm:cxn modelId="{7761C0FB-4476-4A62-8792-7216482F53F1}" srcId="{9E15268D-E959-4761-A0FF-F5ECF063AB33}" destId="{4A2C8023-24AE-48C8-99F3-9D914ED99A8C}" srcOrd="0" destOrd="0" parTransId="{4785ECAC-A6B0-477F-8E48-7DF49EC238F6}" sibTransId="{99981C1C-10D9-4873-8440-2382E39AD0DD}"/>
    <dgm:cxn modelId="{50BA9EFF-3800-4DB0-B18B-76873E53FCAE}" type="presOf" srcId="{05F2C479-937E-4ABD-A97B-9AEF76A36608}" destId="{3518D9EC-833E-4994-9DC1-C70911F54752}" srcOrd="0" destOrd="0" presId="urn:microsoft.com/office/officeart/2005/8/layout/orgChart1"/>
    <dgm:cxn modelId="{6EE6B77B-524B-442E-9C91-549A07831369}" type="presParOf" srcId="{272851EB-77CB-4908-9E21-297E0CF50D6F}" destId="{394E2D2C-8EA9-4860-A64F-E8433F89F297}" srcOrd="0" destOrd="0" presId="urn:microsoft.com/office/officeart/2005/8/layout/orgChart1"/>
    <dgm:cxn modelId="{AEF57043-D8F3-47B7-B883-C3C97132CF4E}" type="presParOf" srcId="{394E2D2C-8EA9-4860-A64F-E8433F89F297}" destId="{989F510A-47D2-434B-AF4F-11091DF0E894}" srcOrd="0" destOrd="0" presId="urn:microsoft.com/office/officeart/2005/8/layout/orgChart1"/>
    <dgm:cxn modelId="{E0C1693B-E74B-4C31-9B74-8E94E6ADA363}" type="presParOf" srcId="{989F510A-47D2-434B-AF4F-11091DF0E894}" destId="{37F4E8D9-F45A-4019-A72D-6B5F95E9D9EA}" srcOrd="0" destOrd="0" presId="urn:microsoft.com/office/officeart/2005/8/layout/orgChart1"/>
    <dgm:cxn modelId="{610CC12C-D49E-490D-AEB7-257B3C088340}" type="presParOf" srcId="{989F510A-47D2-434B-AF4F-11091DF0E894}" destId="{07E5E05E-A3C4-4A77-A365-3DA2E3475ED6}" srcOrd="1" destOrd="0" presId="urn:microsoft.com/office/officeart/2005/8/layout/orgChart1"/>
    <dgm:cxn modelId="{51AA5EFD-47EF-444B-A02D-D865E714C8FA}" type="presParOf" srcId="{394E2D2C-8EA9-4860-A64F-E8433F89F297}" destId="{B21402E2-9DA2-4B1F-8E08-4BC03FBCDF77}" srcOrd="1" destOrd="0" presId="urn:microsoft.com/office/officeart/2005/8/layout/orgChart1"/>
    <dgm:cxn modelId="{708A35AE-67B7-4DAB-87EB-A18F2E578CE8}" type="presParOf" srcId="{B21402E2-9DA2-4B1F-8E08-4BC03FBCDF77}" destId="{61D8F55A-8C70-428B-A16E-26A913DB3FC3}" srcOrd="0" destOrd="0" presId="urn:microsoft.com/office/officeart/2005/8/layout/orgChart1"/>
    <dgm:cxn modelId="{A83A8F24-8C0C-4C2F-B0BE-5E98F82B5E5F}" type="presParOf" srcId="{B21402E2-9DA2-4B1F-8E08-4BC03FBCDF77}" destId="{7D983BAE-50F7-4B3D-A18C-B145F292F363}" srcOrd="1" destOrd="0" presId="urn:microsoft.com/office/officeart/2005/8/layout/orgChart1"/>
    <dgm:cxn modelId="{09654436-E01E-4948-B51E-426545C037CC}" type="presParOf" srcId="{7D983BAE-50F7-4B3D-A18C-B145F292F363}" destId="{1202CE55-7FE2-4D6C-BA16-120EEBDC255D}" srcOrd="0" destOrd="0" presId="urn:microsoft.com/office/officeart/2005/8/layout/orgChart1"/>
    <dgm:cxn modelId="{25970588-05DB-45E9-97E8-7BA0A73515F3}" type="presParOf" srcId="{1202CE55-7FE2-4D6C-BA16-120EEBDC255D}" destId="{F4D45558-4ABC-421D-A314-C2114C9A10DF}" srcOrd="0" destOrd="0" presId="urn:microsoft.com/office/officeart/2005/8/layout/orgChart1"/>
    <dgm:cxn modelId="{77A55C6A-D484-4336-8922-ABF096339FA8}" type="presParOf" srcId="{1202CE55-7FE2-4D6C-BA16-120EEBDC255D}" destId="{526646D4-6754-4C8D-A6C6-206754A26689}" srcOrd="1" destOrd="0" presId="urn:microsoft.com/office/officeart/2005/8/layout/orgChart1"/>
    <dgm:cxn modelId="{349AA47E-54C7-4224-9187-4652E1A78427}" type="presParOf" srcId="{7D983BAE-50F7-4B3D-A18C-B145F292F363}" destId="{09012C9C-5CDA-4AAC-A91C-D5C82EA040D0}" srcOrd="1" destOrd="0" presId="urn:microsoft.com/office/officeart/2005/8/layout/orgChart1"/>
    <dgm:cxn modelId="{50DEB672-E2E4-47B8-8748-25B5E13B3EA4}" type="presParOf" srcId="{7D983BAE-50F7-4B3D-A18C-B145F292F363}" destId="{430C838A-5874-4714-BD17-C5433579D95E}" srcOrd="2" destOrd="0" presId="urn:microsoft.com/office/officeart/2005/8/layout/orgChart1"/>
    <dgm:cxn modelId="{85CB31EB-1F93-49F1-B581-43141D4B0827}" type="presParOf" srcId="{B21402E2-9DA2-4B1F-8E08-4BC03FBCDF77}" destId="{28AE56BF-4FB5-40C4-AD61-2BE97C49CB78}" srcOrd="2" destOrd="0" presId="urn:microsoft.com/office/officeart/2005/8/layout/orgChart1"/>
    <dgm:cxn modelId="{CEA3E695-8EA5-40E6-919C-3C9B2DC3A6D4}" type="presParOf" srcId="{B21402E2-9DA2-4B1F-8E08-4BC03FBCDF77}" destId="{301E8BE8-4F8C-49D3-B605-336F8CE1CB68}" srcOrd="3" destOrd="0" presId="urn:microsoft.com/office/officeart/2005/8/layout/orgChart1"/>
    <dgm:cxn modelId="{C68CB595-4FC9-4E1F-86E5-E642B2AE04D1}" type="presParOf" srcId="{301E8BE8-4F8C-49D3-B605-336F8CE1CB68}" destId="{7895853C-B0CD-455D-AF03-0A01AF7D28C7}" srcOrd="0" destOrd="0" presId="urn:microsoft.com/office/officeart/2005/8/layout/orgChart1"/>
    <dgm:cxn modelId="{CE5EC5CF-BB57-4DAE-BD92-D504AC46BF46}" type="presParOf" srcId="{7895853C-B0CD-455D-AF03-0A01AF7D28C7}" destId="{88E54C1D-6AC5-4FB2-8603-7F4A0FB88AE3}" srcOrd="0" destOrd="0" presId="urn:microsoft.com/office/officeart/2005/8/layout/orgChart1"/>
    <dgm:cxn modelId="{9C064515-5F2B-415C-8587-3249A2A38557}" type="presParOf" srcId="{7895853C-B0CD-455D-AF03-0A01AF7D28C7}" destId="{7C50B27B-8DC8-4202-B48F-36E7874818F6}" srcOrd="1" destOrd="0" presId="urn:microsoft.com/office/officeart/2005/8/layout/orgChart1"/>
    <dgm:cxn modelId="{6202761A-67DB-4154-8A55-7DF1D0C57498}" type="presParOf" srcId="{301E8BE8-4F8C-49D3-B605-336F8CE1CB68}" destId="{AF3D3246-DFFE-4429-9113-2F54420EB927}" srcOrd="1" destOrd="0" presId="urn:microsoft.com/office/officeart/2005/8/layout/orgChart1"/>
    <dgm:cxn modelId="{DDAA138E-243C-456F-BED7-94D4A4E1D8A7}" type="presParOf" srcId="{301E8BE8-4F8C-49D3-B605-336F8CE1CB68}" destId="{586AE957-CC76-44A5-951B-11C2F32201B0}" srcOrd="2" destOrd="0" presId="urn:microsoft.com/office/officeart/2005/8/layout/orgChart1"/>
    <dgm:cxn modelId="{19E97F05-3AC2-4D3A-B387-599A7C57FA17}" type="presParOf" srcId="{B21402E2-9DA2-4B1F-8E08-4BC03FBCDF77}" destId="{3B3E404F-5AAF-4579-B7BB-9282B0414895}" srcOrd="4" destOrd="0" presId="urn:microsoft.com/office/officeart/2005/8/layout/orgChart1"/>
    <dgm:cxn modelId="{3C2B9B8D-C3A0-4472-BE15-E0B992B0BA69}" type="presParOf" srcId="{B21402E2-9DA2-4B1F-8E08-4BC03FBCDF77}" destId="{1485C71A-A407-436D-8AC5-60AB521DB7EC}" srcOrd="5" destOrd="0" presId="urn:microsoft.com/office/officeart/2005/8/layout/orgChart1"/>
    <dgm:cxn modelId="{70A0E3B1-A81C-483B-8557-5BDCB935E670}" type="presParOf" srcId="{1485C71A-A407-436D-8AC5-60AB521DB7EC}" destId="{CDC985E0-6BC9-4319-A812-8D4EEC2799FE}" srcOrd="0" destOrd="0" presId="urn:microsoft.com/office/officeart/2005/8/layout/orgChart1"/>
    <dgm:cxn modelId="{6034253E-6ED5-4BAE-BBF0-88CF72296F9F}" type="presParOf" srcId="{CDC985E0-6BC9-4319-A812-8D4EEC2799FE}" destId="{3518D9EC-833E-4994-9DC1-C70911F54752}" srcOrd="0" destOrd="0" presId="urn:microsoft.com/office/officeart/2005/8/layout/orgChart1"/>
    <dgm:cxn modelId="{7FB92BDF-6DEF-461A-869A-3BE1184E0C1A}" type="presParOf" srcId="{CDC985E0-6BC9-4319-A812-8D4EEC2799FE}" destId="{A622ACB6-1139-430B-B597-747DE9971CCB}" srcOrd="1" destOrd="0" presId="urn:microsoft.com/office/officeart/2005/8/layout/orgChart1"/>
    <dgm:cxn modelId="{FE9221D0-E908-4899-A98D-AEE28D367E0A}" type="presParOf" srcId="{1485C71A-A407-436D-8AC5-60AB521DB7EC}" destId="{4CD1C6CB-5DAF-40B2-8559-45C3A60BA6B3}" srcOrd="1" destOrd="0" presId="urn:microsoft.com/office/officeart/2005/8/layout/orgChart1"/>
    <dgm:cxn modelId="{05EAD2BC-4FFB-4905-99F4-3143BCE48E3A}" type="presParOf" srcId="{1485C71A-A407-436D-8AC5-60AB521DB7EC}" destId="{ECAFB8AC-E2F6-4842-9129-EB6B905DAA58}" srcOrd="2" destOrd="0" presId="urn:microsoft.com/office/officeart/2005/8/layout/orgChart1"/>
    <dgm:cxn modelId="{6E917E56-29ED-42C2-9720-CB1DB1DAA7B9}" type="presParOf" srcId="{B21402E2-9DA2-4B1F-8E08-4BC03FBCDF77}" destId="{56E454CA-95B1-4490-AD36-34BDDACA7850}" srcOrd="6" destOrd="0" presId="urn:microsoft.com/office/officeart/2005/8/layout/orgChart1"/>
    <dgm:cxn modelId="{827BDC25-E293-4B62-B85D-5698E563FBCC}" type="presParOf" srcId="{B21402E2-9DA2-4B1F-8E08-4BC03FBCDF77}" destId="{75C8E7B8-09E4-42B0-AF1D-0FEFAC4F7E94}" srcOrd="7" destOrd="0" presId="urn:microsoft.com/office/officeart/2005/8/layout/orgChart1"/>
    <dgm:cxn modelId="{378B1810-507E-4F2D-AE3F-48F12382D8E0}" type="presParOf" srcId="{75C8E7B8-09E4-42B0-AF1D-0FEFAC4F7E94}" destId="{E69D4E0A-137F-4FFB-8FD7-3AFA31069415}" srcOrd="0" destOrd="0" presId="urn:microsoft.com/office/officeart/2005/8/layout/orgChart1"/>
    <dgm:cxn modelId="{A5E13DFD-1C93-4EC7-B279-22D405B5434D}" type="presParOf" srcId="{E69D4E0A-137F-4FFB-8FD7-3AFA31069415}" destId="{CE01DA9D-49E3-4463-BF8F-C5336F265C80}" srcOrd="0" destOrd="0" presId="urn:microsoft.com/office/officeart/2005/8/layout/orgChart1"/>
    <dgm:cxn modelId="{5C0D56D7-2876-4429-B8C8-FD518FF93CB7}" type="presParOf" srcId="{E69D4E0A-137F-4FFB-8FD7-3AFA31069415}" destId="{367647AF-EF29-4808-95FF-101D0F5852F0}" srcOrd="1" destOrd="0" presId="urn:microsoft.com/office/officeart/2005/8/layout/orgChart1"/>
    <dgm:cxn modelId="{B9349B41-9218-4569-969F-34A92ED00323}" type="presParOf" srcId="{75C8E7B8-09E4-42B0-AF1D-0FEFAC4F7E94}" destId="{FABA39AA-D636-4F5D-B790-26C5FDC78218}" srcOrd="1" destOrd="0" presId="urn:microsoft.com/office/officeart/2005/8/layout/orgChart1"/>
    <dgm:cxn modelId="{EF09CF51-BD20-4F04-925A-7BB9A380D420}" type="presParOf" srcId="{75C8E7B8-09E4-42B0-AF1D-0FEFAC4F7E94}" destId="{833ADAA7-9CBF-43AD-83D1-ACA5BF427775}" srcOrd="2" destOrd="0" presId="urn:microsoft.com/office/officeart/2005/8/layout/orgChart1"/>
    <dgm:cxn modelId="{BAD48A6C-1259-4AC4-8A3A-05EE3F1C6AF3}" type="presParOf" srcId="{394E2D2C-8EA9-4860-A64F-E8433F89F297}" destId="{9862E3D1-9C99-4E36-B4B9-48D3D8FAD55D}" srcOrd="2" destOrd="0" presId="urn:microsoft.com/office/officeart/2005/8/layout/orgChart1"/>
    <dgm:cxn modelId="{02A45916-5278-4995-84E6-684167BE9C39}" type="presParOf" srcId="{9862E3D1-9C99-4E36-B4B9-48D3D8FAD55D}" destId="{78BBD4CB-4E8E-4420-9FF3-CF226C944C0E}" srcOrd="0" destOrd="0" presId="urn:microsoft.com/office/officeart/2005/8/layout/orgChart1"/>
    <dgm:cxn modelId="{A69A648F-997F-4CC2-B4FA-14C0FB1897E9}" type="presParOf" srcId="{9862E3D1-9C99-4E36-B4B9-48D3D8FAD55D}" destId="{EDC71CAF-AFAC-4D46-8897-D211CFD22BD6}" srcOrd="1" destOrd="0" presId="urn:microsoft.com/office/officeart/2005/8/layout/orgChart1"/>
    <dgm:cxn modelId="{31D003FA-065B-4C8E-B362-62D097D7A8E9}" type="presParOf" srcId="{EDC71CAF-AFAC-4D46-8897-D211CFD22BD6}" destId="{02D34CB1-4C1A-42B4-8B7F-BCD3A1CE56BA}" srcOrd="0" destOrd="0" presId="urn:microsoft.com/office/officeart/2005/8/layout/orgChart1"/>
    <dgm:cxn modelId="{414627A0-8637-494E-A3CE-DB631C6690BB}" type="presParOf" srcId="{02D34CB1-4C1A-42B4-8B7F-BCD3A1CE56BA}" destId="{9E841C94-47CE-4646-8FDC-6AB5230A5A17}" srcOrd="0" destOrd="0" presId="urn:microsoft.com/office/officeart/2005/8/layout/orgChart1"/>
    <dgm:cxn modelId="{288A9BB6-5A9C-4331-8A17-233A06A6CFB9}" type="presParOf" srcId="{02D34CB1-4C1A-42B4-8B7F-BCD3A1CE56BA}" destId="{0CD32C59-1EFA-48C8-9D48-3F2159497991}" srcOrd="1" destOrd="0" presId="urn:microsoft.com/office/officeart/2005/8/layout/orgChart1"/>
    <dgm:cxn modelId="{3E5864CD-95BC-4E17-9E86-5A1D20371867}" type="presParOf" srcId="{EDC71CAF-AFAC-4D46-8897-D211CFD22BD6}" destId="{CCF8BFA8-5CC9-4525-995F-342CEA3AE52C}" srcOrd="1" destOrd="0" presId="urn:microsoft.com/office/officeart/2005/8/layout/orgChart1"/>
    <dgm:cxn modelId="{16E61C94-B511-4418-95C8-DD47154FDABE}" type="presParOf" srcId="{EDC71CAF-AFAC-4D46-8897-D211CFD22BD6}" destId="{DFF8A079-99D0-40FD-811A-7C4680E187A0}" srcOrd="2" destOrd="0" presId="urn:microsoft.com/office/officeart/2005/8/layout/orgChart1"/>
    <dgm:cxn modelId="{1A267537-A980-4773-8B67-D601E7B6B3E4}" type="presParOf" srcId="{9862E3D1-9C99-4E36-B4B9-48D3D8FAD55D}" destId="{E9947C9D-E28B-4A04-8CFD-6DC8902C4715}" srcOrd="2" destOrd="0" presId="urn:microsoft.com/office/officeart/2005/8/layout/orgChart1"/>
    <dgm:cxn modelId="{4876CFE0-B290-4DFE-B3AE-9F42DC31DFB9}" type="presParOf" srcId="{9862E3D1-9C99-4E36-B4B9-48D3D8FAD55D}" destId="{7D11BD94-C0CD-4D7F-9F8E-9BAC093CC977}" srcOrd="3" destOrd="0" presId="urn:microsoft.com/office/officeart/2005/8/layout/orgChart1"/>
    <dgm:cxn modelId="{E5BDE719-D85A-4A41-AB9F-6779C310B990}" type="presParOf" srcId="{7D11BD94-C0CD-4D7F-9F8E-9BAC093CC977}" destId="{BE000571-7949-428B-93C5-144FAD9955B6}" srcOrd="0" destOrd="0" presId="urn:microsoft.com/office/officeart/2005/8/layout/orgChart1"/>
    <dgm:cxn modelId="{1B3DEA86-2F60-48C6-AC1C-BA5D2B35E2AC}" type="presParOf" srcId="{BE000571-7949-428B-93C5-144FAD9955B6}" destId="{937300BF-4C1E-49CC-A893-D1C387DBBE07}" srcOrd="0" destOrd="0" presId="urn:microsoft.com/office/officeart/2005/8/layout/orgChart1"/>
    <dgm:cxn modelId="{0E3FA115-5E10-40E8-9CE1-A47BBFCFFBC7}" type="presParOf" srcId="{BE000571-7949-428B-93C5-144FAD9955B6}" destId="{E9048D6E-3C38-46A2-A3AC-29724C86ED80}" srcOrd="1" destOrd="0" presId="urn:microsoft.com/office/officeart/2005/8/layout/orgChart1"/>
    <dgm:cxn modelId="{FED53691-EE36-44D5-9B71-FA8A0F517799}" type="presParOf" srcId="{7D11BD94-C0CD-4D7F-9F8E-9BAC093CC977}" destId="{D4318887-C5BC-48D5-B2B7-CA6DF434756E}" srcOrd="1" destOrd="0" presId="urn:microsoft.com/office/officeart/2005/8/layout/orgChart1"/>
    <dgm:cxn modelId="{C935B9DA-09B6-4719-91F6-1FD10928A7A2}" type="presParOf" srcId="{7D11BD94-C0CD-4D7F-9F8E-9BAC093CC977}" destId="{6FBD9C46-1216-41A3-A453-CD5D088633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B3E20-C631-4A7C-8000-F49A737C70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354ACE-DF28-4F56-BA66-19EB921A0EF0}">
      <dgm:prSet phldrT="[Texto]"/>
      <dgm:spPr>
        <a:solidFill>
          <a:srgbClr val="38BEBB"/>
        </a:solidFill>
      </dgm:spPr>
      <dgm:t>
        <a:bodyPr/>
        <a:lstStyle/>
        <a:p>
          <a:r>
            <a:rPr lang="pt-BR" b="1" dirty="0"/>
            <a:t>GT Finanças Verdes</a:t>
          </a:r>
        </a:p>
      </dgm:t>
    </dgm:pt>
    <dgm:pt modelId="{02F847D7-6BA0-4D50-AE5F-9C47566DEBBE}" type="parTrans" cxnId="{A854DCF2-00D5-40AF-B440-D6D8884670A2}">
      <dgm:prSet/>
      <dgm:spPr/>
      <dgm:t>
        <a:bodyPr/>
        <a:lstStyle/>
        <a:p>
          <a:endParaRPr lang="pt-BR"/>
        </a:p>
      </dgm:t>
    </dgm:pt>
    <dgm:pt modelId="{E1026DCA-21C3-42EB-BE58-4E4C89F428E3}" type="sibTrans" cxnId="{A854DCF2-00D5-40AF-B440-D6D8884670A2}">
      <dgm:prSet/>
      <dgm:spPr/>
      <dgm:t>
        <a:bodyPr/>
        <a:lstStyle/>
        <a:p>
          <a:endParaRPr lang="pt-BR"/>
        </a:p>
      </dgm:t>
    </dgm:pt>
    <dgm:pt modelId="{F5E239A7-04F7-4CE9-8EB7-C6B37CD50DBD}">
      <dgm:prSet phldrT="[Texto]"/>
      <dgm:spPr>
        <a:solidFill>
          <a:srgbClr val="298B89"/>
        </a:solidFill>
      </dgm:spPr>
      <dgm:t>
        <a:bodyPr/>
        <a:lstStyle/>
        <a:p>
          <a:r>
            <a:rPr lang="pt-BR" b="1" dirty="0"/>
            <a:t>GT </a:t>
          </a:r>
          <a:r>
            <a:rPr lang="pt-BR" b="1" dirty="0" err="1"/>
            <a:t>Fintech</a:t>
          </a:r>
          <a:endParaRPr lang="pt-BR" b="1" dirty="0"/>
        </a:p>
      </dgm:t>
    </dgm:pt>
    <dgm:pt modelId="{720346B6-72E9-4AA2-86D4-978C6D7F40F3}" type="parTrans" cxnId="{BD2E7786-181D-47E8-809B-DD94AEE9F349}">
      <dgm:prSet/>
      <dgm:spPr/>
      <dgm:t>
        <a:bodyPr/>
        <a:lstStyle/>
        <a:p>
          <a:endParaRPr lang="pt-BR"/>
        </a:p>
      </dgm:t>
    </dgm:pt>
    <dgm:pt modelId="{5108595E-F93C-455E-8F0F-E3AC4E9A3793}" type="sibTrans" cxnId="{BD2E7786-181D-47E8-809B-DD94AEE9F349}">
      <dgm:prSet/>
      <dgm:spPr/>
      <dgm:t>
        <a:bodyPr/>
        <a:lstStyle/>
        <a:p>
          <a:endParaRPr lang="pt-BR"/>
        </a:p>
      </dgm:t>
    </dgm:pt>
    <dgm:pt modelId="{AA85CD09-4CE8-4777-BA2F-E88A71C7C85E}">
      <dgm:prSet phldrT="[Texto]"/>
      <dgm:spPr>
        <a:solidFill>
          <a:srgbClr val="38BEBB"/>
        </a:solidFill>
      </dgm:spPr>
      <dgm:t>
        <a:bodyPr/>
        <a:lstStyle/>
        <a:p>
          <a:r>
            <a:rPr lang="pt-BR" dirty="0"/>
            <a:t>Finanças e Títulos Verdes</a:t>
          </a:r>
        </a:p>
      </dgm:t>
    </dgm:pt>
    <dgm:pt modelId="{808F23BC-8A77-4446-83A1-EE4E7F175DA0}" type="parTrans" cxnId="{91E91201-545A-4D56-865E-C3B79C19608E}">
      <dgm:prSet/>
      <dgm:spPr/>
      <dgm:t>
        <a:bodyPr/>
        <a:lstStyle/>
        <a:p>
          <a:endParaRPr lang="pt-BR"/>
        </a:p>
      </dgm:t>
    </dgm:pt>
    <dgm:pt modelId="{E4B7106C-6CE1-4B68-9301-1F1BCDA70F2A}" type="sibTrans" cxnId="{91E91201-545A-4D56-865E-C3B79C19608E}">
      <dgm:prSet/>
      <dgm:spPr/>
      <dgm:t>
        <a:bodyPr/>
        <a:lstStyle/>
        <a:p>
          <a:endParaRPr lang="pt-BR"/>
        </a:p>
      </dgm:t>
    </dgm:pt>
    <dgm:pt modelId="{23BDB7F1-4C39-4A81-A16C-94A2FB0E46DA}">
      <dgm:prSet phldrT="[Texto]"/>
      <dgm:spPr>
        <a:solidFill>
          <a:srgbClr val="38BEBB"/>
        </a:solidFill>
      </dgm:spPr>
      <dgm:t>
        <a:bodyPr/>
        <a:lstStyle/>
        <a:p>
          <a:r>
            <a:rPr lang="pt-BR" dirty="0"/>
            <a:t>Energia (geração solar distribuída e eficiência energética)</a:t>
          </a:r>
        </a:p>
      </dgm:t>
    </dgm:pt>
    <dgm:pt modelId="{6771DB15-4E40-4B1A-8CD6-62FF67CA290F}" type="parTrans" cxnId="{0039EEF6-66F3-4FF3-9D8D-E71A29688E8D}">
      <dgm:prSet/>
      <dgm:spPr/>
      <dgm:t>
        <a:bodyPr/>
        <a:lstStyle/>
        <a:p>
          <a:endParaRPr lang="pt-BR"/>
        </a:p>
      </dgm:t>
    </dgm:pt>
    <dgm:pt modelId="{B89D46BB-7318-47CC-A71C-7606F881D702}" type="sibTrans" cxnId="{0039EEF6-66F3-4FF3-9D8D-E71A29688E8D}">
      <dgm:prSet/>
      <dgm:spPr/>
      <dgm:t>
        <a:bodyPr/>
        <a:lstStyle/>
        <a:p>
          <a:endParaRPr lang="pt-BR"/>
        </a:p>
      </dgm:t>
    </dgm:pt>
    <dgm:pt modelId="{C1DF4F33-F1FF-4BC1-B9CF-219C3AD793B3}">
      <dgm:prSet phldrT="[Texto]"/>
      <dgm:spPr>
        <a:solidFill>
          <a:srgbClr val="38BEBB"/>
        </a:solidFill>
      </dgm:spPr>
      <dgm:t>
        <a:bodyPr/>
        <a:lstStyle/>
        <a:p>
          <a:r>
            <a:rPr lang="pt-BR" dirty="0"/>
            <a:t>Água, Saneamento e Resíduos</a:t>
          </a:r>
        </a:p>
      </dgm:t>
    </dgm:pt>
    <dgm:pt modelId="{86AB82CA-E161-4F41-8835-5D4429B3C9B5}" type="parTrans" cxnId="{49922EC8-FA36-4F3B-8A40-6F28B4E85D4A}">
      <dgm:prSet/>
      <dgm:spPr/>
      <dgm:t>
        <a:bodyPr/>
        <a:lstStyle/>
        <a:p>
          <a:endParaRPr lang="pt-BR"/>
        </a:p>
      </dgm:t>
    </dgm:pt>
    <dgm:pt modelId="{D65EFC9B-196C-4DEF-8D91-B7B4AE643C32}" type="sibTrans" cxnId="{49922EC8-FA36-4F3B-8A40-6F28B4E85D4A}">
      <dgm:prSet/>
      <dgm:spPr/>
      <dgm:t>
        <a:bodyPr/>
        <a:lstStyle/>
        <a:p>
          <a:endParaRPr lang="pt-BR"/>
        </a:p>
      </dgm:t>
    </dgm:pt>
    <dgm:pt modelId="{3C0988F9-760F-47EE-B5E4-3E05A76B8A68}">
      <dgm:prSet phldrT="[Texto]"/>
      <dgm:spPr>
        <a:solidFill>
          <a:srgbClr val="38BEBB"/>
        </a:solidFill>
      </dgm:spPr>
      <dgm:t>
        <a:bodyPr/>
        <a:lstStyle/>
        <a:p>
          <a:r>
            <a:rPr lang="pt-BR" dirty="0"/>
            <a:t>Agricultura e Uso Sustentável da Terra</a:t>
          </a:r>
        </a:p>
      </dgm:t>
    </dgm:pt>
    <dgm:pt modelId="{769C1F6A-7EAF-404C-9426-30382EC939FC}" type="parTrans" cxnId="{FEB7CD7C-9FE6-476E-8C61-709FBC31B2FF}">
      <dgm:prSet/>
      <dgm:spPr/>
      <dgm:t>
        <a:bodyPr/>
        <a:lstStyle/>
        <a:p>
          <a:endParaRPr lang="pt-BR"/>
        </a:p>
      </dgm:t>
    </dgm:pt>
    <dgm:pt modelId="{1D1CAC6A-F100-4938-8F7B-F337778524C7}" type="sibTrans" cxnId="{FEB7CD7C-9FE6-476E-8C61-709FBC31B2FF}">
      <dgm:prSet/>
      <dgm:spPr/>
      <dgm:t>
        <a:bodyPr/>
        <a:lstStyle/>
        <a:p>
          <a:endParaRPr lang="pt-BR"/>
        </a:p>
      </dgm:t>
    </dgm:pt>
    <dgm:pt modelId="{05AD51DA-B8DD-430F-87F8-A9D141C714A3}">
      <dgm:prSet phldrT="[Texto]"/>
      <dgm:spPr>
        <a:solidFill>
          <a:srgbClr val="298B89"/>
        </a:solidFill>
      </dgm:spPr>
      <dgm:t>
        <a:bodyPr/>
        <a:lstStyle/>
        <a:p>
          <a:r>
            <a:rPr lang="pt-BR" dirty="0"/>
            <a:t>Regulação</a:t>
          </a:r>
        </a:p>
      </dgm:t>
    </dgm:pt>
    <dgm:pt modelId="{A928B872-DBC2-4C5C-B53C-2D92B7CD2FA7}" type="parTrans" cxnId="{5A6B7C1A-A6F1-4924-8BFB-DDDAD4BD00F0}">
      <dgm:prSet/>
      <dgm:spPr/>
      <dgm:t>
        <a:bodyPr/>
        <a:lstStyle/>
        <a:p>
          <a:endParaRPr lang="pt-BR"/>
        </a:p>
      </dgm:t>
    </dgm:pt>
    <dgm:pt modelId="{0A59C4A7-A5A9-41B5-855D-6BB86E3CCE06}" type="sibTrans" cxnId="{5A6B7C1A-A6F1-4924-8BFB-DDDAD4BD00F0}">
      <dgm:prSet/>
      <dgm:spPr/>
      <dgm:t>
        <a:bodyPr/>
        <a:lstStyle/>
        <a:p>
          <a:endParaRPr lang="pt-BR"/>
        </a:p>
      </dgm:t>
    </dgm:pt>
    <dgm:pt modelId="{89A86EBF-9091-44AD-B0E9-D8C76FE487C1}">
      <dgm:prSet phldrT="[Texto]"/>
      <dgm:spPr>
        <a:solidFill>
          <a:srgbClr val="298B89"/>
        </a:solidFill>
      </dgm:spPr>
      <dgm:t>
        <a:bodyPr/>
        <a:lstStyle/>
        <a:p>
          <a:r>
            <a:rPr lang="pt-BR" dirty="0"/>
            <a:t>Fomento do Ecossistema</a:t>
          </a:r>
        </a:p>
      </dgm:t>
    </dgm:pt>
    <dgm:pt modelId="{B4044F64-67C5-43F4-B886-FCAAC3A2125F}" type="parTrans" cxnId="{5CEEA6DC-191D-4882-BCB6-32C7D19AF2AA}">
      <dgm:prSet/>
      <dgm:spPr/>
      <dgm:t>
        <a:bodyPr/>
        <a:lstStyle/>
        <a:p>
          <a:endParaRPr lang="pt-BR"/>
        </a:p>
      </dgm:t>
    </dgm:pt>
    <dgm:pt modelId="{37F0151D-9AEE-4A3B-84EA-367A51F448AB}" type="sibTrans" cxnId="{5CEEA6DC-191D-4882-BCB6-32C7D19AF2AA}">
      <dgm:prSet/>
      <dgm:spPr/>
      <dgm:t>
        <a:bodyPr/>
        <a:lstStyle/>
        <a:p>
          <a:endParaRPr lang="pt-BR"/>
        </a:p>
      </dgm:t>
    </dgm:pt>
    <dgm:pt modelId="{DEE4A9A4-EA44-46FD-959E-280923312397}">
      <dgm:prSet phldrT="[Texto]"/>
      <dgm:spPr>
        <a:solidFill>
          <a:srgbClr val="298B89"/>
        </a:solidFill>
      </dgm:spPr>
      <dgm:t>
        <a:bodyPr/>
        <a:lstStyle/>
        <a:p>
          <a:r>
            <a:rPr lang="pt-BR" dirty="0"/>
            <a:t>Instituições Financeiras Públicas</a:t>
          </a:r>
        </a:p>
      </dgm:t>
    </dgm:pt>
    <dgm:pt modelId="{81074761-6439-4E58-B27B-87B3C80444F8}" type="parTrans" cxnId="{858BF5EC-FC22-46CC-942B-1A1671C536F4}">
      <dgm:prSet/>
      <dgm:spPr/>
      <dgm:t>
        <a:bodyPr/>
        <a:lstStyle/>
        <a:p>
          <a:endParaRPr lang="pt-BR"/>
        </a:p>
      </dgm:t>
    </dgm:pt>
    <dgm:pt modelId="{CB00B538-2CD3-4817-9268-176498C79C56}" type="sibTrans" cxnId="{858BF5EC-FC22-46CC-942B-1A1671C536F4}">
      <dgm:prSet/>
      <dgm:spPr/>
      <dgm:t>
        <a:bodyPr/>
        <a:lstStyle/>
        <a:p>
          <a:endParaRPr lang="pt-BR"/>
        </a:p>
      </dgm:t>
    </dgm:pt>
    <dgm:pt modelId="{C89EDF4E-E927-476A-A6AC-B63E342E7644}">
      <dgm:prSet phldrT="[Texto]"/>
      <dgm:spPr>
        <a:solidFill>
          <a:srgbClr val="38BEBB"/>
        </a:solidFill>
      </dgm:spPr>
      <dgm:t>
        <a:bodyPr/>
        <a:lstStyle/>
        <a:p>
          <a:r>
            <a:rPr lang="pt-BR" b="1" dirty="0"/>
            <a:t>GT Instrumentos Financeiros e Investimento de Impacto</a:t>
          </a:r>
        </a:p>
      </dgm:t>
    </dgm:pt>
    <dgm:pt modelId="{DCBAA45D-B7BE-4420-ACA5-0939DF97F07E}" type="parTrans" cxnId="{CD62977D-EB2A-40D1-B42B-802DA6F255A1}">
      <dgm:prSet/>
      <dgm:spPr/>
      <dgm:t>
        <a:bodyPr/>
        <a:lstStyle/>
        <a:p>
          <a:endParaRPr lang="pt-BR"/>
        </a:p>
      </dgm:t>
    </dgm:pt>
    <dgm:pt modelId="{F2C03E36-AFA9-470D-B7EF-09DD468299E6}" type="sibTrans" cxnId="{CD62977D-EB2A-40D1-B42B-802DA6F255A1}">
      <dgm:prSet/>
      <dgm:spPr/>
      <dgm:t>
        <a:bodyPr/>
        <a:lstStyle/>
        <a:p>
          <a:endParaRPr lang="pt-BR"/>
        </a:p>
      </dgm:t>
    </dgm:pt>
    <dgm:pt modelId="{8EE33539-6D53-4B6A-83F2-8814A775FAF0}">
      <dgm:prSet phldrT="[Texto]"/>
      <dgm:spPr>
        <a:solidFill>
          <a:srgbClr val="38BEBB"/>
        </a:solidFill>
      </dgm:spPr>
      <dgm:t>
        <a:bodyPr/>
        <a:lstStyle/>
        <a:p>
          <a:r>
            <a:rPr lang="pt-BR" dirty="0"/>
            <a:t>Diversidade no Sistema Financeiro</a:t>
          </a:r>
        </a:p>
      </dgm:t>
    </dgm:pt>
    <dgm:pt modelId="{5F95505E-858B-4987-99D2-0F0311AD0330}" type="parTrans" cxnId="{1F9E2E61-5346-4053-A5AD-6631ED03F30E}">
      <dgm:prSet/>
      <dgm:spPr/>
      <dgm:t>
        <a:bodyPr/>
        <a:lstStyle/>
        <a:p>
          <a:endParaRPr lang="pt-BR"/>
        </a:p>
      </dgm:t>
    </dgm:pt>
    <dgm:pt modelId="{2CD0B270-A82A-48F2-BCFC-1B84B4AE245D}" type="sibTrans" cxnId="{1F9E2E61-5346-4053-A5AD-6631ED03F30E}">
      <dgm:prSet/>
      <dgm:spPr/>
      <dgm:t>
        <a:bodyPr/>
        <a:lstStyle/>
        <a:p>
          <a:endParaRPr lang="pt-BR"/>
        </a:p>
      </dgm:t>
    </dgm:pt>
    <dgm:pt modelId="{56B93050-7B6B-4AAA-8C49-61C350962E93}">
      <dgm:prSet phldrT="[Texto]"/>
      <dgm:spPr>
        <a:solidFill>
          <a:srgbClr val="38BEBB"/>
        </a:solidFill>
      </dgm:spPr>
      <dgm:t>
        <a:bodyPr/>
        <a:lstStyle/>
        <a:p>
          <a:r>
            <a:rPr lang="pt-BR" dirty="0"/>
            <a:t>Inovação Financeira para Acesso a Capital por </a:t>
          </a:r>
          <a:r>
            <a:rPr lang="pt-BR" dirty="0" err="1"/>
            <a:t>MPMEs</a:t>
          </a:r>
          <a:endParaRPr lang="pt-BR" dirty="0"/>
        </a:p>
      </dgm:t>
    </dgm:pt>
    <dgm:pt modelId="{CFFC6BCA-3E13-41BD-BA34-CB513E4DF023}" type="parTrans" cxnId="{5E85E713-F8BF-4784-9E0A-0AAC42A036D1}">
      <dgm:prSet/>
      <dgm:spPr/>
      <dgm:t>
        <a:bodyPr/>
        <a:lstStyle/>
        <a:p>
          <a:endParaRPr lang="pt-BR"/>
        </a:p>
      </dgm:t>
    </dgm:pt>
    <dgm:pt modelId="{8AE8798E-D2A0-4588-A0A6-57CB223CDC11}" type="sibTrans" cxnId="{5E85E713-F8BF-4784-9E0A-0AAC42A036D1}">
      <dgm:prSet/>
      <dgm:spPr/>
      <dgm:t>
        <a:bodyPr/>
        <a:lstStyle/>
        <a:p>
          <a:endParaRPr lang="pt-BR"/>
        </a:p>
      </dgm:t>
    </dgm:pt>
    <dgm:pt modelId="{9916E78E-1D3A-4438-B676-785FE7AFFD1D}">
      <dgm:prSet phldrT="[Texto]"/>
      <dgm:spPr>
        <a:solidFill>
          <a:srgbClr val="38BEBB"/>
        </a:solidFill>
      </dgm:spPr>
      <dgm:t>
        <a:bodyPr/>
        <a:lstStyle/>
        <a:p>
          <a:r>
            <a:rPr lang="pt-BR" dirty="0"/>
            <a:t>Estruturas de </a:t>
          </a:r>
          <a:r>
            <a:rPr lang="pt-BR" i="1" dirty="0" err="1"/>
            <a:t>Blended</a:t>
          </a:r>
          <a:r>
            <a:rPr lang="pt-BR" i="1" dirty="0"/>
            <a:t> </a:t>
          </a:r>
          <a:r>
            <a:rPr lang="pt-BR" i="1" dirty="0" err="1"/>
            <a:t>Finance</a:t>
          </a:r>
          <a:endParaRPr lang="pt-BR" i="1" dirty="0"/>
        </a:p>
      </dgm:t>
    </dgm:pt>
    <dgm:pt modelId="{839830F4-4285-4F34-A6DD-0A8D19A90780}" type="parTrans" cxnId="{BFA6370D-B295-4E8B-A5F9-433A934C7373}">
      <dgm:prSet/>
      <dgm:spPr/>
      <dgm:t>
        <a:bodyPr/>
        <a:lstStyle/>
        <a:p>
          <a:endParaRPr lang="pt-BR"/>
        </a:p>
      </dgm:t>
    </dgm:pt>
    <dgm:pt modelId="{E4A4DC1E-6029-4F18-B1F3-64911D089538}" type="sibTrans" cxnId="{BFA6370D-B295-4E8B-A5F9-433A934C7373}">
      <dgm:prSet/>
      <dgm:spPr/>
      <dgm:t>
        <a:bodyPr/>
        <a:lstStyle/>
        <a:p>
          <a:endParaRPr lang="pt-BR"/>
        </a:p>
      </dgm:t>
    </dgm:pt>
    <dgm:pt modelId="{3582CFC2-D4F8-483F-A4A9-191BF05D4125}">
      <dgm:prSet phldrT="[Texto]"/>
      <dgm:spPr>
        <a:solidFill>
          <a:srgbClr val="298B89"/>
        </a:solidFill>
      </dgm:spPr>
      <dgm:t>
        <a:bodyPr/>
        <a:lstStyle/>
        <a:p>
          <a:r>
            <a:rPr lang="pt-BR" b="1" dirty="0"/>
            <a:t>GT Gestão de Riscos ASG e Transparência</a:t>
          </a:r>
        </a:p>
      </dgm:t>
    </dgm:pt>
    <dgm:pt modelId="{CE791F1B-376C-493A-A59E-7FD395E5310C}" type="parTrans" cxnId="{A90E9523-1C68-4A15-87B3-E0F0889E4946}">
      <dgm:prSet/>
      <dgm:spPr/>
      <dgm:t>
        <a:bodyPr/>
        <a:lstStyle/>
        <a:p>
          <a:endParaRPr lang="pt-BR"/>
        </a:p>
      </dgm:t>
    </dgm:pt>
    <dgm:pt modelId="{07C29023-0119-4041-A6CF-F26EFF57877B}" type="sibTrans" cxnId="{A90E9523-1C68-4A15-87B3-E0F0889E4946}">
      <dgm:prSet/>
      <dgm:spPr/>
      <dgm:t>
        <a:bodyPr/>
        <a:lstStyle/>
        <a:p>
          <a:endParaRPr lang="pt-BR"/>
        </a:p>
      </dgm:t>
    </dgm:pt>
    <dgm:pt modelId="{3D00FA5A-1D80-46F5-A8C9-DB18E66E903D}">
      <dgm:prSet phldrT="[Texto]"/>
      <dgm:spPr>
        <a:solidFill>
          <a:srgbClr val="298B89"/>
        </a:solidFill>
      </dgm:spPr>
      <dgm:t>
        <a:bodyPr/>
        <a:lstStyle/>
        <a:p>
          <a:r>
            <a:rPr lang="pt-BR" dirty="0"/>
            <a:t>Riscos Climáticos</a:t>
          </a:r>
        </a:p>
      </dgm:t>
    </dgm:pt>
    <dgm:pt modelId="{2BD970E8-D71E-4A41-A5D9-008718BE3917}" type="parTrans" cxnId="{D2384D6E-FD1F-40DF-B464-B42C40ED55AE}">
      <dgm:prSet/>
      <dgm:spPr/>
      <dgm:t>
        <a:bodyPr/>
        <a:lstStyle/>
        <a:p>
          <a:endParaRPr lang="pt-BR"/>
        </a:p>
      </dgm:t>
    </dgm:pt>
    <dgm:pt modelId="{1E64FD6D-618E-46F8-AC75-154DB4763E30}" type="sibTrans" cxnId="{D2384D6E-FD1F-40DF-B464-B42C40ED55AE}">
      <dgm:prSet/>
      <dgm:spPr/>
      <dgm:t>
        <a:bodyPr/>
        <a:lstStyle/>
        <a:p>
          <a:endParaRPr lang="pt-BR"/>
        </a:p>
      </dgm:t>
    </dgm:pt>
    <dgm:pt modelId="{1884B303-F7EC-47FC-BDCE-F41B81667B58}">
      <dgm:prSet phldrT="[Texto]"/>
      <dgm:spPr>
        <a:solidFill>
          <a:srgbClr val="298B89"/>
        </a:solidFill>
      </dgm:spPr>
      <dgm:t>
        <a:bodyPr/>
        <a:lstStyle/>
        <a:p>
          <a:r>
            <a:rPr lang="pt-BR" dirty="0"/>
            <a:t>Riscos Sociais</a:t>
          </a:r>
        </a:p>
      </dgm:t>
    </dgm:pt>
    <dgm:pt modelId="{94CA6AF3-8274-48F1-A77A-ECB23F8B7D49}" type="parTrans" cxnId="{E3CEF0B0-EBB9-4257-9026-0C9406DFB087}">
      <dgm:prSet/>
      <dgm:spPr/>
      <dgm:t>
        <a:bodyPr/>
        <a:lstStyle/>
        <a:p>
          <a:endParaRPr lang="pt-BR"/>
        </a:p>
      </dgm:t>
    </dgm:pt>
    <dgm:pt modelId="{6C48FF55-0E28-4A51-B76A-65D89565BC41}" type="sibTrans" cxnId="{E3CEF0B0-EBB9-4257-9026-0C9406DFB087}">
      <dgm:prSet/>
      <dgm:spPr/>
      <dgm:t>
        <a:bodyPr/>
        <a:lstStyle/>
        <a:p>
          <a:endParaRPr lang="pt-BR"/>
        </a:p>
      </dgm:t>
    </dgm:pt>
    <dgm:pt modelId="{73EADD0A-8B0D-4A83-B46A-0C7A951AD239}">
      <dgm:prSet phldrT="[Texto]"/>
      <dgm:spPr>
        <a:solidFill>
          <a:srgbClr val="298B89"/>
        </a:solidFill>
      </dgm:spPr>
      <dgm:t>
        <a:bodyPr/>
        <a:lstStyle/>
        <a:p>
          <a:r>
            <a:rPr lang="pt-BR" dirty="0"/>
            <a:t>Gestão Integrada de Riscos</a:t>
          </a:r>
        </a:p>
      </dgm:t>
    </dgm:pt>
    <dgm:pt modelId="{68B15889-B223-446A-BA8F-F5877BD5C8F6}" type="parTrans" cxnId="{BD6B41BC-B490-4864-9D51-8EE955C60A84}">
      <dgm:prSet/>
      <dgm:spPr/>
      <dgm:t>
        <a:bodyPr/>
        <a:lstStyle/>
        <a:p>
          <a:endParaRPr lang="pt-BR"/>
        </a:p>
      </dgm:t>
    </dgm:pt>
    <dgm:pt modelId="{72C247CA-0901-4C9D-A05E-6DAFB1E18B99}" type="sibTrans" cxnId="{BD6B41BC-B490-4864-9D51-8EE955C60A84}">
      <dgm:prSet/>
      <dgm:spPr/>
      <dgm:t>
        <a:bodyPr/>
        <a:lstStyle/>
        <a:p>
          <a:endParaRPr lang="pt-BR"/>
        </a:p>
      </dgm:t>
    </dgm:pt>
    <dgm:pt modelId="{58ED80D4-3195-4CBA-B012-BCD239E7504C}">
      <dgm:prSet phldrT="[Texto]"/>
      <dgm:spPr>
        <a:solidFill>
          <a:srgbClr val="298B89"/>
        </a:solidFill>
      </dgm:spPr>
      <dgm:t>
        <a:bodyPr/>
        <a:lstStyle/>
        <a:p>
          <a:r>
            <a:rPr lang="pt-BR" dirty="0"/>
            <a:t>Transparência</a:t>
          </a:r>
        </a:p>
      </dgm:t>
    </dgm:pt>
    <dgm:pt modelId="{A9323050-DEF1-4BD5-851B-DB3F7A213EE6}" type="parTrans" cxnId="{9E6B3D76-FFE4-409D-BA40-D04A869F4BE2}">
      <dgm:prSet/>
      <dgm:spPr/>
      <dgm:t>
        <a:bodyPr/>
        <a:lstStyle/>
        <a:p>
          <a:endParaRPr lang="pt-BR"/>
        </a:p>
      </dgm:t>
    </dgm:pt>
    <dgm:pt modelId="{CABA112A-6BDC-4763-9F41-1D1C7465A238}" type="sibTrans" cxnId="{9E6B3D76-FFE4-409D-BA40-D04A869F4BE2}">
      <dgm:prSet/>
      <dgm:spPr/>
      <dgm:t>
        <a:bodyPr/>
        <a:lstStyle/>
        <a:p>
          <a:endParaRPr lang="pt-BR"/>
        </a:p>
      </dgm:t>
    </dgm:pt>
    <dgm:pt modelId="{032B9F8F-F3E8-45FC-8BD4-F495ACEE07A9}" type="pres">
      <dgm:prSet presAssocID="{5ADB3E20-C631-4A7C-8000-F49A737C707B}" presName="diagram" presStyleCnt="0">
        <dgm:presLayoutVars>
          <dgm:dir/>
          <dgm:resizeHandles val="exact"/>
        </dgm:presLayoutVars>
      </dgm:prSet>
      <dgm:spPr/>
    </dgm:pt>
    <dgm:pt modelId="{D837A84C-81DF-4811-9BD3-2137567C3E54}" type="pres">
      <dgm:prSet presAssocID="{B5354ACE-DF28-4F56-BA66-19EB921A0EF0}" presName="node" presStyleLbl="node1" presStyleIdx="0" presStyleCnt="4">
        <dgm:presLayoutVars>
          <dgm:bulletEnabled val="1"/>
        </dgm:presLayoutVars>
      </dgm:prSet>
      <dgm:spPr/>
    </dgm:pt>
    <dgm:pt modelId="{F9AAE847-E2F6-4B79-913A-52B95311F117}" type="pres">
      <dgm:prSet presAssocID="{E1026DCA-21C3-42EB-BE58-4E4C89F428E3}" presName="sibTrans" presStyleCnt="0"/>
      <dgm:spPr/>
    </dgm:pt>
    <dgm:pt modelId="{8AD5418F-772A-4C4E-AF2B-7EE196DB9B38}" type="pres">
      <dgm:prSet presAssocID="{F5E239A7-04F7-4CE9-8EB7-C6B37CD50DBD}" presName="node" presStyleLbl="node1" presStyleIdx="1" presStyleCnt="4">
        <dgm:presLayoutVars>
          <dgm:bulletEnabled val="1"/>
        </dgm:presLayoutVars>
      </dgm:prSet>
      <dgm:spPr/>
    </dgm:pt>
    <dgm:pt modelId="{1E7F491A-D8CB-4A8B-83D8-2EAE7AAAD17A}" type="pres">
      <dgm:prSet presAssocID="{5108595E-F93C-455E-8F0F-E3AC4E9A3793}" presName="sibTrans" presStyleCnt="0"/>
      <dgm:spPr/>
    </dgm:pt>
    <dgm:pt modelId="{3A034B64-EA24-43AA-B248-6EF4F44AAD27}" type="pres">
      <dgm:prSet presAssocID="{C89EDF4E-E927-476A-A6AC-B63E342E7644}" presName="node" presStyleLbl="node1" presStyleIdx="2" presStyleCnt="4">
        <dgm:presLayoutVars>
          <dgm:bulletEnabled val="1"/>
        </dgm:presLayoutVars>
      </dgm:prSet>
      <dgm:spPr/>
    </dgm:pt>
    <dgm:pt modelId="{90984FB9-E098-4B42-99EB-9E2B3BAC85F5}" type="pres">
      <dgm:prSet presAssocID="{F2C03E36-AFA9-470D-B7EF-09DD468299E6}" presName="sibTrans" presStyleCnt="0"/>
      <dgm:spPr/>
    </dgm:pt>
    <dgm:pt modelId="{FC0B0FB1-DCCB-4F2F-A3AA-D521B95E5980}" type="pres">
      <dgm:prSet presAssocID="{3582CFC2-D4F8-483F-A4A9-191BF05D4125}" presName="node" presStyleLbl="node1" presStyleIdx="3" presStyleCnt="4">
        <dgm:presLayoutVars>
          <dgm:bulletEnabled val="1"/>
        </dgm:presLayoutVars>
      </dgm:prSet>
      <dgm:spPr/>
    </dgm:pt>
  </dgm:ptLst>
  <dgm:cxnLst>
    <dgm:cxn modelId="{D403B300-96ED-4B40-8007-80F3625B35C6}" type="presOf" srcId="{1884B303-F7EC-47FC-BDCE-F41B81667B58}" destId="{FC0B0FB1-DCCB-4F2F-A3AA-D521B95E5980}" srcOrd="0" destOrd="2" presId="urn:microsoft.com/office/officeart/2005/8/layout/default"/>
    <dgm:cxn modelId="{91E91201-545A-4D56-865E-C3B79C19608E}" srcId="{B5354ACE-DF28-4F56-BA66-19EB921A0EF0}" destId="{AA85CD09-4CE8-4777-BA2F-E88A71C7C85E}" srcOrd="0" destOrd="0" parTransId="{808F23BC-8A77-4446-83A1-EE4E7F175DA0}" sibTransId="{E4B7106C-6CE1-4B68-9301-1F1BCDA70F2A}"/>
    <dgm:cxn modelId="{63B06009-05E4-428A-9AC3-DA65D1E995FE}" type="presOf" srcId="{5ADB3E20-C631-4A7C-8000-F49A737C707B}" destId="{032B9F8F-F3E8-45FC-8BD4-F495ACEE07A9}" srcOrd="0" destOrd="0" presId="urn:microsoft.com/office/officeart/2005/8/layout/default"/>
    <dgm:cxn modelId="{BFA6370D-B295-4E8B-A5F9-433A934C7373}" srcId="{C89EDF4E-E927-476A-A6AC-B63E342E7644}" destId="{9916E78E-1D3A-4438-B676-785FE7AFFD1D}" srcOrd="2" destOrd="0" parTransId="{839830F4-4285-4F34-A6DD-0A8D19A90780}" sibTransId="{E4A4DC1E-6029-4F18-B1F3-64911D089538}"/>
    <dgm:cxn modelId="{5E85E713-F8BF-4784-9E0A-0AAC42A036D1}" srcId="{C89EDF4E-E927-476A-A6AC-B63E342E7644}" destId="{56B93050-7B6B-4AAA-8C49-61C350962E93}" srcOrd="1" destOrd="0" parTransId="{CFFC6BCA-3E13-41BD-BA34-CB513E4DF023}" sibTransId="{8AE8798E-D2A0-4588-A0A6-57CB223CDC11}"/>
    <dgm:cxn modelId="{E6393918-CD9E-48AC-95A4-FCB7581432DB}" type="presOf" srcId="{3D00FA5A-1D80-46F5-A8C9-DB18E66E903D}" destId="{FC0B0FB1-DCCB-4F2F-A3AA-D521B95E5980}" srcOrd="0" destOrd="1" presId="urn:microsoft.com/office/officeart/2005/8/layout/default"/>
    <dgm:cxn modelId="{5A6B7C1A-A6F1-4924-8BFB-DDDAD4BD00F0}" srcId="{F5E239A7-04F7-4CE9-8EB7-C6B37CD50DBD}" destId="{05AD51DA-B8DD-430F-87F8-A9D141C714A3}" srcOrd="0" destOrd="0" parTransId="{A928B872-DBC2-4C5C-B53C-2D92B7CD2FA7}" sibTransId="{0A59C4A7-A5A9-41B5-855D-6BB86E3CCE06}"/>
    <dgm:cxn modelId="{9202721D-85FF-45A0-9420-2336DEC0420D}" type="presOf" srcId="{9916E78E-1D3A-4438-B676-785FE7AFFD1D}" destId="{3A034B64-EA24-43AA-B248-6EF4F44AAD27}" srcOrd="0" destOrd="3" presId="urn:microsoft.com/office/officeart/2005/8/layout/default"/>
    <dgm:cxn modelId="{FC899821-8ED0-4C60-825C-A06A0A4BA72A}" type="presOf" srcId="{05AD51DA-B8DD-430F-87F8-A9D141C714A3}" destId="{8AD5418F-772A-4C4E-AF2B-7EE196DB9B38}" srcOrd="0" destOrd="1" presId="urn:microsoft.com/office/officeart/2005/8/layout/default"/>
    <dgm:cxn modelId="{6F32DC21-7719-4113-A9D7-892719E55FB6}" type="presOf" srcId="{73EADD0A-8B0D-4A83-B46A-0C7A951AD239}" destId="{FC0B0FB1-DCCB-4F2F-A3AA-D521B95E5980}" srcOrd="0" destOrd="3" presId="urn:microsoft.com/office/officeart/2005/8/layout/default"/>
    <dgm:cxn modelId="{48323522-93A6-4C8E-B41B-4F94696DB69A}" type="presOf" srcId="{58ED80D4-3195-4CBA-B012-BCD239E7504C}" destId="{FC0B0FB1-DCCB-4F2F-A3AA-D521B95E5980}" srcOrd="0" destOrd="4" presId="urn:microsoft.com/office/officeart/2005/8/layout/default"/>
    <dgm:cxn modelId="{A90E9523-1C68-4A15-87B3-E0F0889E4946}" srcId="{5ADB3E20-C631-4A7C-8000-F49A737C707B}" destId="{3582CFC2-D4F8-483F-A4A9-191BF05D4125}" srcOrd="3" destOrd="0" parTransId="{CE791F1B-376C-493A-A59E-7FD395E5310C}" sibTransId="{07C29023-0119-4041-A6CF-F26EFF57877B}"/>
    <dgm:cxn modelId="{9AB4C334-D64B-4367-AD00-CB3AA860C0BD}" type="presOf" srcId="{B5354ACE-DF28-4F56-BA66-19EB921A0EF0}" destId="{D837A84C-81DF-4811-9BD3-2137567C3E54}" srcOrd="0" destOrd="0" presId="urn:microsoft.com/office/officeart/2005/8/layout/default"/>
    <dgm:cxn modelId="{3309AB5D-219C-48BE-8729-44565E8854D7}" type="presOf" srcId="{F5E239A7-04F7-4CE9-8EB7-C6B37CD50DBD}" destId="{8AD5418F-772A-4C4E-AF2B-7EE196DB9B38}" srcOrd="0" destOrd="0" presId="urn:microsoft.com/office/officeart/2005/8/layout/default"/>
    <dgm:cxn modelId="{1F9E2E61-5346-4053-A5AD-6631ED03F30E}" srcId="{C89EDF4E-E927-476A-A6AC-B63E342E7644}" destId="{8EE33539-6D53-4B6A-83F2-8814A775FAF0}" srcOrd="0" destOrd="0" parTransId="{5F95505E-858B-4987-99D2-0F0311AD0330}" sibTransId="{2CD0B270-A82A-48F2-BCFC-1B84B4AE245D}"/>
    <dgm:cxn modelId="{C3A3A542-6265-47CA-8596-E06F4732078C}" type="presOf" srcId="{C89EDF4E-E927-476A-A6AC-B63E342E7644}" destId="{3A034B64-EA24-43AA-B248-6EF4F44AAD27}" srcOrd="0" destOrd="0" presId="urn:microsoft.com/office/officeart/2005/8/layout/default"/>
    <dgm:cxn modelId="{0169554A-4C1F-4241-8337-5E54271B09EA}" type="presOf" srcId="{56B93050-7B6B-4AAA-8C49-61C350962E93}" destId="{3A034B64-EA24-43AA-B248-6EF4F44AAD27}" srcOrd="0" destOrd="2" presId="urn:microsoft.com/office/officeart/2005/8/layout/default"/>
    <dgm:cxn modelId="{D2384D6E-FD1F-40DF-B464-B42C40ED55AE}" srcId="{3582CFC2-D4F8-483F-A4A9-191BF05D4125}" destId="{3D00FA5A-1D80-46F5-A8C9-DB18E66E903D}" srcOrd="0" destOrd="0" parTransId="{2BD970E8-D71E-4A41-A5D9-008718BE3917}" sibTransId="{1E64FD6D-618E-46F8-AC75-154DB4763E30}"/>
    <dgm:cxn modelId="{9E6B3D76-FFE4-409D-BA40-D04A869F4BE2}" srcId="{3582CFC2-D4F8-483F-A4A9-191BF05D4125}" destId="{58ED80D4-3195-4CBA-B012-BCD239E7504C}" srcOrd="3" destOrd="0" parTransId="{A9323050-DEF1-4BD5-851B-DB3F7A213EE6}" sibTransId="{CABA112A-6BDC-4763-9F41-1D1C7465A238}"/>
    <dgm:cxn modelId="{FEB7CD7C-9FE6-476E-8C61-709FBC31B2FF}" srcId="{B5354ACE-DF28-4F56-BA66-19EB921A0EF0}" destId="{3C0988F9-760F-47EE-B5E4-3E05A76B8A68}" srcOrd="3" destOrd="0" parTransId="{769C1F6A-7EAF-404C-9426-30382EC939FC}" sibTransId="{1D1CAC6A-F100-4938-8F7B-F337778524C7}"/>
    <dgm:cxn modelId="{CD62977D-EB2A-40D1-B42B-802DA6F255A1}" srcId="{5ADB3E20-C631-4A7C-8000-F49A737C707B}" destId="{C89EDF4E-E927-476A-A6AC-B63E342E7644}" srcOrd="2" destOrd="0" parTransId="{DCBAA45D-B7BE-4420-ACA5-0939DF97F07E}" sibTransId="{F2C03E36-AFA9-470D-B7EF-09DD468299E6}"/>
    <dgm:cxn modelId="{027F0783-BC99-482D-B737-3594C176E17A}" type="presOf" srcId="{DEE4A9A4-EA44-46FD-959E-280923312397}" destId="{8AD5418F-772A-4C4E-AF2B-7EE196DB9B38}" srcOrd="0" destOrd="3" presId="urn:microsoft.com/office/officeart/2005/8/layout/default"/>
    <dgm:cxn modelId="{BD2E7786-181D-47E8-809B-DD94AEE9F349}" srcId="{5ADB3E20-C631-4A7C-8000-F49A737C707B}" destId="{F5E239A7-04F7-4CE9-8EB7-C6B37CD50DBD}" srcOrd="1" destOrd="0" parTransId="{720346B6-72E9-4AA2-86D4-978C6D7F40F3}" sibTransId="{5108595E-F93C-455E-8F0F-E3AC4E9A3793}"/>
    <dgm:cxn modelId="{E5B6A98A-09A2-439E-8E3D-F8C4EDC109C6}" type="presOf" srcId="{3582CFC2-D4F8-483F-A4A9-191BF05D4125}" destId="{FC0B0FB1-DCCB-4F2F-A3AA-D521B95E5980}" srcOrd="0" destOrd="0" presId="urn:microsoft.com/office/officeart/2005/8/layout/default"/>
    <dgm:cxn modelId="{D69E89AE-89CD-403D-A505-4177F7CFDC6F}" type="presOf" srcId="{C1DF4F33-F1FF-4BC1-B9CF-219C3AD793B3}" destId="{D837A84C-81DF-4811-9BD3-2137567C3E54}" srcOrd="0" destOrd="3" presId="urn:microsoft.com/office/officeart/2005/8/layout/default"/>
    <dgm:cxn modelId="{E3CEF0B0-EBB9-4257-9026-0C9406DFB087}" srcId="{3582CFC2-D4F8-483F-A4A9-191BF05D4125}" destId="{1884B303-F7EC-47FC-BDCE-F41B81667B58}" srcOrd="1" destOrd="0" parTransId="{94CA6AF3-8274-48F1-A77A-ECB23F8B7D49}" sibTransId="{6C48FF55-0E28-4A51-B76A-65D89565BC41}"/>
    <dgm:cxn modelId="{43EDA3B5-D4BF-4E63-A499-74CAC74134AF}" type="presOf" srcId="{89A86EBF-9091-44AD-B0E9-D8C76FE487C1}" destId="{8AD5418F-772A-4C4E-AF2B-7EE196DB9B38}" srcOrd="0" destOrd="2" presId="urn:microsoft.com/office/officeart/2005/8/layout/default"/>
    <dgm:cxn modelId="{0A8BCDB7-388D-4EE0-9BD8-9822F9728882}" type="presOf" srcId="{23BDB7F1-4C39-4A81-A16C-94A2FB0E46DA}" destId="{D837A84C-81DF-4811-9BD3-2137567C3E54}" srcOrd="0" destOrd="2" presId="urn:microsoft.com/office/officeart/2005/8/layout/default"/>
    <dgm:cxn modelId="{FA7EDCBB-0598-4039-941F-1E722BED498C}" type="presOf" srcId="{AA85CD09-4CE8-4777-BA2F-E88A71C7C85E}" destId="{D837A84C-81DF-4811-9BD3-2137567C3E54}" srcOrd="0" destOrd="1" presId="urn:microsoft.com/office/officeart/2005/8/layout/default"/>
    <dgm:cxn modelId="{BD6B41BC-B490-4864-9D51-8EE955C60A84}" srcId="{3582CFC2-D4F8-483F-A4A9-191BF05D4125}" destId="{73EADD0A-8B0D-4A83-B46A-0C7A951AD239}" srcOrd="2" destOrd="0" parTransId="{68B15889-B223-446A-BA8F-F5877BD5C8F6}" sibTransId="{72C247CA-0901-4C9D-A05E-6DAFB1E18B99}"/>
    <dgm:cxn modelId="{49922EC8-FA36-4F3B-8A40-6F28B4E85D4A}" srcId="{B5354ACE-DF28-4F56-BA66-19EB921A0EF0}" destId="{C1DF4F33-F1FF-4BC1-B9CF-219C3AD793B3}" srcOrd="2" destOrd="0" parTransId="{86AB82CA-E161-4F41-8835-5D4429B3C9B5}" sibTransId="{D65EFC9B-196C-4DEF-8D91-B7B4AE643C32}"/>
    <dgm:cxn modelId="{5CEEA6DC-191D-4882-BCB6-32C7D19AF2AA}" srcId="{F5E239A7-04F7-4CE9-8EB7-C6B37CD50DBD}" destId="{89A86EBF-9091-44AD-B0E9-D8C76FE487C1}" srcOrd="1" destOrd="0" parTransId="{B4044F64-67C5-43F4-B886-FCAAC3A2125F}" sibTransId="{37F0151D-9AEE-4A3B-84EA-367A51F448AB}"/>
    <dgm:cxn modelId="{0B5070EA-9FCC-4324-B80B-CFAE2AD7760B}" type="presOf" srcId="{8EE33539-6D53-4B6A-83F2-8814A775FAF0}" destId="{3A034B64-EA24-43AA-B248-6EF4F44AAD27}" srcOrd="0" destOrd="1" presId="urn:microsoft.com/office/officeart/2005/8/layout/default"/>
    <dgm:cxn modelId="{858BF5EC-FC22-46CC-942B-1A1671C536F4}" srcId="{F5E239A7-04F7-4CE9-8EB7-C6B37CD50DBD}" destId="{DEE4A9A4-EA44-46FD-959E-280923312397}" srcOrd="2" destOrd="0" parTransId="{81074761-6439-4E58-B27B-87B3C80444F8}" sibTransId="{CB00B538-2CD3-4817-9268-176498C79C56}"/>
    <dgm:cxn modelId="{9F4301ED-F144-45D0-9831-4B7A59ACCB33}" type="presOf" srcId="{3C0988F9-760F-47EE-B5E4-3E05A76B8A68}" destId="{D837A84C-81DF-4811-9BD3-2137567C3E54}" srcOrd="0" destOrd="4" presId="urn:microsoft.com/office/officeart/2005/8/layout/default"/>
    <dgm:cxn modelId="{A854DCF2-00D5-40AF-B440-D6D8884670A2}" srcId="{5ADB3E20-C631-4A7C-8000-F49A737C707B}" destId="{B5354ACE-DF28-4F56-BA66-19EB921A0EF0}" srcOrd="0" destOrd="0" parTransId="{02F847D7-6BA0-4D50-AE5F-9C47566DEBBE}" sibTransId="{E1026DCA-21C3-42EB-BE58-4E4C89F428E3}"/>
    <dgm:cxn modelId="{0039EEF6-66F3-4FF3-9D8D-E71A29688E8D}" srcId="{B5354ACE-DF28-4F56-BA66-19EB921A0EF0}" destId="{23BDB7F1-4C39-4A81-A16C-94A2FB0E46DA}" srcOrd="1" destOrd="0" parTransId="{6771DB15-4E40-4B1A-8CD6-62FF67CA290F}" sibTransId="{B89D46BB-7318-47CC-A71C-7606F881D702}"/>
    <dgm:cxn modelId="{B6BE7EBB-A6E4-4D0C-A9A2-10686A79F605}" type="presParOf" srcId="{032B9F8F-F3E8-45FC-8BD4-F495ACEE07A9}" destId="{D837A84C-81DF-4811-9BD3-2137567C3E54}" srcOrd="0" destOrd="0" presId="urn:microsoft.com/office/officeart/2005/8/layout/default"/>
    <dgm:cxn modelId="{75C7E458-F10A-4825-846E-A91189472887}" type="presParOf" srcId="{032B9F8F-F3E8-45FC-8BD4-F495ACEE07A9}" destId="{F9AAE847-E2F6-4B79-913A-52B95311F117}" srcOrd="1" destOrd="0" presId="urn:microsoft.com/office/officeart/2005/8/layout/default"/>
    <dgm:cxn modelId="{49B7CBB7-1BF9-4AA7-AC57-D903C18764F5}" type="presParOf" srcId="{032B9F8F-F3E8-45FC-8BD4-F495ACEE07A9}" destId="{8AD5418F-772A-4C4E-AF2B-7EE196DB9B38}" srcOrd="2" destOrd="0" presId="urn:microsoft.com/office/officeart/2005/8/layout/default"/>
    <dgm:cxn modelId="{F9031D07-CD28-4043-8BBD-ECDC0E8C9E7F}" type="presParOf" srcId="{032B9F8F-F3E8-45FC-8BD4-F495ACEE07A9}" destId="{1E7F491A-D8CB-4A8B-83D8-2EAE7AAAD17A}" srcOrd="3" destOrd="0" presId="urn:microsoft.com/office/officeart/2005/8/layout/default"/>
    <dgm:cxn modelId="{599C1EBB-7166-42A4-837B-424DE89F3187}" type="presParOf" srcId="{032B9F8F-F3E8-45FC-8BD4-F495ACEE07A9}" destId="{3A034B64-EA24-43AA-B248-6EF4F44AAD27}" srcOrd="4" destOrd="0" presId="urn:microsoft.com/office/officeart/2005/8/layout/default"/>
    <dgm:cxn modelId="{5F2775AE-8831-4897-987A-8922C8FDCB92}" type="presParOf" srcId="{032B9F8F-F3E8-45FC-8BD4-F495ACEE07A9}" destId="{90984FB9-E098-4B42-99EB-9E2B3BAC85F5}" srcOrd="5" destOrd="0" presId="urn:microsoft.com/office/officeart/2005/8/layout/default"/>
    <dgm:cxn modelId="{C440ED06-5620-4651-AF90-6C8555336DBC}" type="presParOf" srcId="{032B9F8F-F3E8-45FC-8BD4-F495ACEE07A9}" destId="{FC0B0FB1-DCCB-4F2F-A3AA-D521B95E59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47C9D-E28B-4A04-8CFD-6DC8902C4715}">
      <dsp:nvSpPr>
        <dsp:cNvPr id="0" name=""/>
        <dsp:cNvSpPr/>
      </dsp:nvSpPr>
      <dsp:spPr>
        <a:xfrm>
          <a:off x="4271192" y="955744"/>
          <a:ext cx="113849" cy="69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338"/>
              </a:lnTo>
              <a:lnTo>
                <a:pt x="113849" y="694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BD4CB-4E8E-4420-9FF3-CF226C944C0E}">
      <dsp:nvSpPr>
        <dsp:cNvPr id="0" name=""/>
        <dsp:cNvSpPr/>
      </dsp:nvSpPr>
      <dsp:spPr>
        <a:xfrm>
          <a:off x="4127501" y="955744"/>
          <a:ext cx="143691" cy="701634"/>
        </a:xfrm>
        <a:custGeom>
          <a:avLst/>
          <a:gdLst/>
          <a:ahLst/>
          <a:cxnLst/>
          <a:rect l="0" t="0" r="0" b="0"/>
          <a:pathLst>
            <a:path>
              <a:moveTo>
                <a:pt x="143691" y="0"/>
              </a:moveTo>
              <a:lnTo>
                <a:pt x="143691" y="701634"/>
              </a:lnTo>
              <a:lnTo>
                <a:pt x="0" y="701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454CA-95B1-4490-AD36-34BDDACA7850}">
      <dsp:nvSpPr>
        <dsp:cNvPr id="0" name=""/>
        <dsp:cNvSpPr/>
      </dsp:nvSpPr>
      <dsp:spPr>
        <a:xfrm>
          <a:off x="4271192" y="955744"/>
          <a:ext cx="3107197" cy="17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371"/>
              </a:lnTo>
              <a:lnTo>
                <a:pt x="3107197" y="1636371"/>
              </a:lnTo>
              <a:lnTo>
                <a:pt x="3107197" y="1761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E404F-5AAF-4579-B7BB-9282B0414895}">
      <dsp:nvSpPr>
        <dsp:cNvPr id="0" name=""/>
        <dsp:cNvSpPr/>
      </dsp:nvSpPr>
      <dsp:spPr>
        <a:xfrm>
          <a:off x="4271192" y="955744"/>
          <a:ext cx="1012192" cy="1767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107"/>
              </a:lnTo>
              <a:lnTo>
                <a:pt x="1012192" y="1642107"/>
              </a:lnTo>
              <a:lnTo>
                <a:pt x="1012192" y="17671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E56BF-4FB5-40C4-AD61-2BE97C49CB78}">
      <dsp:nvSpPr>
        <dsp:cNvPr id="0" name=""/>
        <dsp:cNvSpPr/>
      </dsp:nvSpPr>
      <dsp:spPr>
        <a:xfrm>
          <a:off x="3434337" y="955744"/>
          <a:ext cx="836855" cy="1751555"/>
        </a:xfrm>
        <a:custGeom>
          <a:avLst/>
          <a:gdLst/>
          <a:ahLst/>
          <a:cxnLst/>
          <a:rect l="0" t="0" r="0" b="0"/>
          <a:pathLst>
            <a:path>
              <a:moveTo>
                <a:pt x="836855" y="0"/>
              </a:moveTo>
              <a:lnTo>
                <a:pt x="836855" y="1626471"/>
              </a:lnTo>
              <a:lnTo>
                <a:pt x="0" y="1626471"/>
              </a:lnTo>
              <a:lnTo>
                <a:pt x="0" y="1751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8F55A-8C70-428B-A16E-26A913DB3FC3}">
      <dsp:nvSpPr>
        <dsp:cNvPr id="0" name=""/>
        <dsp:cNvSpPr/>
      </dsp:nvSpPr>
      <dsp:spPr>
        <a:xfrm>
          <a:off x="1251208" y="955744"/>
          <a:ext cx="3019984" cy="1745682"/>
        </a:xfrm>
        <a:custGeom>
          <a:avLst/>
          <a:gdLst/>
          <a:ahLst/>
          <a:cxnLst/>
          <a:rect l="0" t="0" r="0" b="0"/>
          <a:pathLst>
            <a:path>
              <a:moveTo>
                <a:pt x="3019984" y="0"/>
              </a:moveTo>
              <a:lnTo>
                <a:pt x="3019984" y="1620598"/>
              </a:lnTo>
              <a:lnTo>
                <a:pt x="0" y="1620598"/>
              </a:lnTo>
              <a:lnTo>
                <a:pt x="0" y="1745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4E8D9-F45A-4019-A72D-6B5F95E9D9EA}">
      <dsp:nvSpPr>
        <dsp:cNvPr id="0" name=""/>
        <dsp:cNvSpPr/>
      </dsp:nvSpPr>
      <dsp:spPr>
        <a:xfrm>
          <a:off x="2069891" y="430894"/>
          <a:ext cx="4402602" cy="524850"/>
        </a:xfrm>
        <a:prstGeom prst="rect">
          <a:avLst/>
        </a:prstGeom>
        <a:solidFill>
          <a:srgbClr val="298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" pitchFamily="34" charset="0"/>
              <a:cs typeface="Arial" pitchFamily="34" charset="0"/>
            </a:rPr>
            <a:t>ABDE   BID  CVM  GIZ</a:t>
          </a:r>
        </a:p>
      </dsp:txBody>
      <dsp:txXfrm>
        <a:off x="2069891" y="430894"/>
        <a:ext cx="4402602" cy="524850"/>
      </dsp:txXfrm>
    </dsp:sp>
    <dsp:sp modelId="{F4D45558-4ABC-421D-A314-C2114C9A10DF}">
      <dsp:nvSpPr>
        <dsp:cNvPr id="0" name=""/>
        <dsp:cNvSpPr/>
      </dsp:nvSpPr>
      <dsp:spPr>
        <a:xfrm>
          <a:off x="99499" y="2701426"/>
          <a:ext cx="2303417" cy="627025"/>
        </a:xfrm>
        <a:prstGeom prst="rect">
          <a:avLst/>
        </a:prstGeom>
        <a:solidFill>
          <a:srgbClr val="298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itchFamily="34" charset="0"/>
              <a:cs typeface="Arial" pitchFamily="34" charset="0"/>
            </a:rPr>
            <a:t>GT Finanças Verdes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" pitchFamily="34" charset="0"/>
              <a:cs typeface="Arial" pitchFamily="34" charset="0"/>
            </a:rPr>
            <a:t>143 instituições</a:t>
          </a:r>
        </a:p>
      </dsp:txBody>
      <dsp:txXfrm>
        <a:off x="99499" y="2701426"/>
        <a:ext cx="2303417" cy="627025"/>
      </dsp:txXfrm>
    </dsp:sp>
    <dsp:sp modelId="{88E54C1D-6AC5-4FB2-8603-7F4A0FB88AE3}">
      <dsp:nvSpPr>
        <dsp:cNvPr id="0" name=""/>
        <dsp:cNvSpPr/>
      </dsp:nvSpPr>
      <dsp:spPr>
        <a:xfrm>
          <a:off x="2623254" y="2707299"/>
          <a:ext cx="1622165" cy="621152"/>
        </a:xfrm>
        <a:prstGeom prst="rect">
          <a:avLst/>
        </a:prstGeom>
        <a:solidFill>
          <a:srgbClr val="298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itchFamily="34" charset="0"/>
              <a:cs typeface="Arial" pitchFamily="34" charset="0"/>
            </a:rPr>
            <a:t>GT </a:t>
          </a:r>
          <a:r>
            <a:rPr lang="pt-BR" sz="1600" b="1" kern="1200" dirty="0" err="1">
              <a:latin typeface="Arial" pitchFamily="34" charset="0"/>
              <a:cs typeface="Arial" pitchFamily="34" charset="0"/>
            </a:rPr>
            <a:t>Fintech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" pitchFamily="34" charset="0"/>
              <a:cs typeface="Arial" pitchFamily="34" charset="0"/>
            </a:rPr>
            <a:t>78 instituições</a:t>
          </a:r>
        </a:p>
      </dsp:txBody>
      <dsp:txXfrm>
        <a:off x="2623254" y="2707299"/>
        <a:ext cx="1622165" cy="621152"/>
      </dsp:txXfrm>
    </dsp:sp>
    <dsp:sp modelId="{3518D9EC-833E-4994-9DC1-C70911F54752}">
      <dsp:nvSpPr>
        <dsp:cNvPr id="0" name=""/>
        <dsp:cNvSpPr/>
      </dsp:nvSpPr>
      <dsp:spPr>
        <a:xfrm>
          <a:off x="4448281" y="2722935"/>
          <a:ext cx="1670209" cy="619544"/>
        </a:xfrm>
        <a:prstGeom prst="rect">
          <a:avLst/>
        </a:prstGeom>
        <a:solidFill>
          <a:srgbClr val="298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itchFamily="34" charset="0"/>
              <a:cs typeface="Arial" pitchFamily="34" charset="0"/>
            </a:rPr>
            <a:t>GT Impacto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" pitchFamily="34" charset="0"/>
              <a:cs typeface="Arial" pitchFamily="34" charset="0"/>
            </a:rPr>
            <a:t>108 instituições</a:t>
          </a:r>
        </a:p>
      </dsp:txBody>
      <dsp:txXfrm>
        <a:off x="4448281" y="2722935"/>
        <a:ext cx="1670209" cy="619544"/>
      </dsp:txXfrm>
    </dsp:sp>
    <dsp:sp modelId="{CE01DA9D-49E3-4463-BF8F-C5336F265C80}">
      <dsp:nvSpPr>
        <dsp:cNvPr id="0" name=""/>
        <dsp:cNvSpPr/>
      </dsp:nvSpPr>
      <dsp:spPr>
        <a:xfrm>
          <a:off x="6311130" y="2717199"/>
          <a:ext cx="2134518" cy="611252"/>
        </a:xfrm>
        <a:prstGeom prst="rect">
          <a:avLst/>
        </a:prstGeom>
        <a:solidFill>
          <a:srgbClr val="298B89"/>
        </a:solidFill>
        <a:ln w="12700" cap="flat" cmpd="sng" algn="ctr">
          <a:noFill/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itchFamily="34" charset="0"/>
              <a:cs typeface="Arial" pitchFamily="34" charset="0"/>
            </a:rPr>
            <a:t>GT Gestão de Risco ASG e Transparência </a:t>
          </a:r>
          <a:r>
            <a:rPr lang="pt-BR" sz="1400" b="1" kern="1200" dirty="0">
              <a:latin typeface="Arial" pitchFamily="34" charset="0"/>
              <a:cs typeface="Arial" pitchFamily="34" charset="0"/>
            </a:rPr>
            <a:t>68 instituições</a:t>
          </a:r>
        </a:p>
      </dsp:txBody>
      <dsp:txXfrm>
        <a:off x="6311130" y="2717199"/>
        <a:ext cx="2134518" cy="611252"/>
      </dsp:txXfrm>
    </dsp:sp>
    <dsp:sp modelId="{9E841C94-47CE-4646-8FDC-6AB5230A5A17}">
      <dsp:nvSpPr>
        <dsp:cNvPr id="0" name=""/>
        <dsp:cNvSpPr/>
      </dsp:nvSpPr>
      <dsp:spPr>
        <a:xfrm>
          <a:off x="1784582" y="1359942"/>
          <a:ext cx="2342919" cy="594872"/>
        </a:xfrm>
        <a:prstGeom prst="rect">
          <a:avLst/>
        </a:prstGeom>
        <a:solidFill>
          <a:srgbClr val="38BE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itchFamily="34" charset="0"/>
              <a:cs typeface="Arial" pitchFamily="34" charset="0"/>
            </a:rPr>
            <a:t>Secretaria Executiva               </a:t>
          </a:r>
          <a:r>
            <a:rPr lang="pt-BR" sz="1400" b="1" kern="1200" dirty="0">
              <a:latin typeface="Arial" pitchFamily="34" charset="0"/>
              <a:cs typeface="Arial" pitchFamily="34" charset="0"/>
            </a:rPr>
            <a:t>(2 consultoras)</a:t>
          </a:r>
        </a:p>
      </dsp:txBody>
      <dsp:txXfrm>
        <a:off x="1784582" y="1359942"/>
        <a:ext cx="2342919" cy="594872"/>
      </dsp:txXfrm>
    </dsp:sp>
    <dsp:sp modelId="{937300BF-4C1E-49CC-A893-D1C387DBBE07}">
      <dsp:nvSpPr>
        <dsp:cNvPr id="0" name=""/>
        <dsp:cNvSpPr/>
      </dsp:nvSpPr>
      <dsp:spPr>
        <a:xfrm>
          <a:off x="4385042" y="1353218"/>
          <a:ext cx="2339024" cy="593729"/>
        </a:xfrm>
        <a:prstGeom prst="rect">
          <a:avLst/>
        </a:prstGeom>
        <a:solidFill>
          <a:srgbClr val="38BE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itchFamily="34" charset="0"/>
              <a:cs typeface="Arial" pitchFamily="34" charset="0"/>
            </a:rPr>
            <a:t> Apoio Técnico                </a:t>
          </a:r>
          <a:r>
            <a:rPr lang="pt-BR" sz="1400" b="1" kern="1200" dirty="0">
              <a:latin typeface="Arial" pitchFamily="34" charset="0"/>
              <a:cs typeface="Arial" pitchFamily="34" charset="0"/>
            </a:rPr>
            <a:t>(9 Consultores)</a:t>
          </a:r>
        </a:p>
      </dsp:txBody>
      <dsp:txXfrm>
        <a:off x="4385042" y="1353218"/>
        <a:ext cx="2339024" cy="593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7A84C-81DF-4811-9BD3-2137567C3E54}">
      <dsp:nvSpPr>
        <dsp:cNvPr id="0" name=""/>
        <dsp:cNvSpPr/>
      </dsp:nvSpPr>
      <dsp:spPr>
        <a:xfrm>
          <a:off x="768" y="139275"/>
          <a:ext cx="2996783" cy="1798070"/>
        </a:xfrm>
        <a:prstGeom prst="rect">
          <a:avLst/>
        </a:prstGeom>
        <a:solidFill>
          <a:srgbClr val="38BE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GT Finanças Verdes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Finanças e Títulos Verdes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Energia (geração solar distribuída e eficiência energética)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Água, Saneamento e Resíduos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Agricultura e Uso Sustentável da Terra</a:t>
          </a:r>
        </a:p>
      </dsp:txBody>
      <dsp:txXfrm>
        <a:off x="768" y="139275"/>
        <a:ext cx="2996783" cy="1798070"/>
      </dsp:txXfrm>
    </dsp:sp>
    <dsp:sp modelId="{8AD5418F-772A-4C4E-AF2B-7EE196DB9B38}">
      <dsp:nvSpPr>
        <dsp:cNvPr id="0" name=""/>
        <dsp:cNvSpPr/>
      </dsp:nvSpPr>
      <dsp:spPr>
        <a:xfrm>
          <a:off x="3297230" y="139275"/>
          <a:ext cx="2996783" cy="1798070"/>
        </a:xfrm>
        <a:prstGeom prst="rect">
          <a:avLst/>
        </a:prstGeom>
        <a:solidFill>
          <a:srgbClr val="298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GT </a:t>
          </a:r>
          <a:r>
            <a:rPr lang="pt-BR" sz="1800" b="1" kern="1200" dirty="0" err="1"/>
            <a:t>Fintech</a:t>
          </a:r>
          <a:endParaRPr lang="pt-BR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Regulação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Fomento do Ecossistema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Instituições Financeiras Públicas</a:t>
          </a:r>
        </a:p>
      </dsp:txBody>
      <dsp:txXfrm>
        <a:off x="3297230" y="139275"/>
        <a:ext cx="2996783" cy="1798070"/>
      </dsp:txXfrm>
    </dsp:sp>
    <dsp:sp modelId="{3A034B64-EA24-43AA-B248-6EF4F44AAD27}">
      <dsp:nvSpPr>
        <dsp:cNvPr id="0" name=""/>
        <dsp:cNvSpPr/>
      </dsp:nvSpPr>
      <dsp:spPr>
        <a:xfrm>
          <a:off x="768" y="2237024"/>
          <a:ext cx="2996783" cy="1798070"/>
        </a:xfrm>
        <a:prstGeom prst="rect">
          <a:avLst/>
        </a:prstGeom>
        <a:solidFill>
          <a:srgbClr val="38BE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GT Instrumentos Financeiros e Investimento de Impacto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Diversidade no Sistema Financeiro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Inovação Financeira para Acesso a Capital por </a:t>
          </a:r>
          <a:r>
            <a:rPr lang="pt-BR" sz="1400" kern="1200" dirty="0" err="1"/>
            <a:t>MPMEs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Estruturas de </a:t>
          </a:r>
          <a:r>
            <a:rPr lang="pt-BR" sz="1400" i="1" kern="1200" dirty="0" err="1"/>
            <a:t>Blended</a:t>
          </a:r>
          <a:r>
            <a:rPr lang="pt-BR" sz="1400" i="1" kern="1200" dirty="0"/>
            <a:t> </a:t>
          </a:r>
          <a:r>
            <a:rPr lang="pt-BR" sz="1400" i="1" kern="1200" dirty="0" err="1"/>
            <a:t>Finance</a:t>
          </a:r>
          <a:endParaRPr lang="pt-BR" sz="1400" i="1" kern="1200" dirty="0"/>
        </a:p>
      </dsp:txBody>
      <dsp:txXfrm>
        <a:off x="768" y="2237024"/>
        <a:ext cx="2996783" cy="1798070"/>
      </dsp:txXfrm>
    </dsp:sp>
    <dsp:sp modelId="{FC0B0FB1-DCCB-4F2F-A3AA-D521B95E5980}">
      <dsp:nvSpPr>
        <dsp:cNvPr id="0" name=""/>
        <dsp:cNvSpPr/>
      </dsp:nvSpPr>
      <dsp:spPr>
        <a:xfrm>
          <a:off x="3297230" y="2237024"/>
          <a:ext cx="2996783" cy="1798070"/>
        </a:xfrm>
        <a:prstGeom prst="rect">
          <a:avLst/>
        </a:prstGeom>
        <a:solidFill>
          <a:srgbClr val="298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GT Gestão de Riscos ASG e Transparência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Riscos Climáticos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Riscos Sociais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Gestão Integrada de Riscos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Transparência</a:t>
          </a:r>
        </a:p>
      </dsp:txBody>
      <dsp:txXfrm>
        <a:off x="3297230" y="2237024"/>
        <a:ext cx="2996783" cy="179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38FE-595A-4459-9F67-6F4A48B28B55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2625" y="4779963"/>
            <a:ext cx="54546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B1AF-AE48-4433-9152-398ED2E11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6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72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88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31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4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23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05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14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36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76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74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B1AF-AE48-4433-9152-398ED2E115F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73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5E26-2D0E-4FC5-B0AF-9E7601C928E6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05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FD64-D7B8-42DF-B0CD-03CC65791A45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A2C-8EDD-49F1-8D50-BC835091C20D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14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79C5-9D06-49E2-A4F4-E016D0F0EFAA}" type="datetime1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02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BA02-4DEA-4CFE-A516-1A57958A6AE8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6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A63F-9A48-4BF2-B0B8-32684D48C9C3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89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35A0-3E5D-41F9-A2FB-9437987218A5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3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02B2-03F0-4BE8-A8A7-EA54FAADEA7E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3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4ED9-7C12-48B5-AFEC-D801B1343384}" type="datetime1">
              <a:rPr lang="pt-BR" smtClean="0"/>
              <a:t>06/05/2021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85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4D82-D769-4B20-8422-8C6F68C01886}" type="datetime1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78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3D12-BC73-4564-8C7B-002A20DE55F6}" type="datetime1">
              <a:rPr lang="pt-BR" smtClean="0"/>
              <a:t>06/05/2021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7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ABF2-AD71-4C20-A249-BDB0BA52A0CF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7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D9AA-4DBB-4EDD-9B5D-FD16399F31E9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25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1E34-8C96-4304-BEB5-BB6A60C34311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1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E7D5-A8A1-4159-A900-4FB329641FDF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8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ABB-7C1F-4286-8AF0-AC81290723C0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04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887B-B528-4025-9849-F5AE1EA33721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73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9B4-26B0-4D80-9D09-AA1CF0DD7209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998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627C-BEDE-4978-98A0-27CBFA14871A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599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CAD-C37C-4D4D-809D-90126527307D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20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D5F8-2F04-4FE8-8EDB-28D23FA4C225}" type="datetime1">
              <a:rPr lang="pt-BR" smtClean="0"/>
              <a:t>06/05/2021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999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D072-D239-474E-944F-4530CF78ACEF}" type="datetime1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8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F726-BA22-4E41-B6F8-9F1CE40EC653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99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8105-37FB-44CC-AAEC-3106228FF96C}" type="datetime1">
              <a:rPr lang="pt-BR" smtClean="0"/>
              <a:t>06/05/2021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055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92C4-3CFC-4B1D-9614-2976574DD244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20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B490-8D22-46F7-ACE0-982F810823C1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2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F8E3-A8D7-4A3A-9848-9C6CD41C0219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71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5451-B2C8-4252-A12F-540BDD75FE30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833B-B812-4E08-9714-A175D79B0F6E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9087-8175-4E92-B292-CF73AEE4F756}" type="datetime1">
              <a:rPr lang="pt-BR" smtClean="0"/>
              <a:t>06/05/2021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32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8021-65DF-4B8A-9E05-5657252AC5EA}" type="datetime1">
              <a:rPr lang="pt-BR" smtClean="0"/>
              <a:t>06/05/2021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83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50" y="4925069"/>
            <a:ext cx="1996884" cy="132439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CB5B-E265-4FB3-AC4B-A3F09F3E3812}" type="datetime1">
              <a:rPr lang="pt-BR" smtClean="0"/>
              <a:t>06/05/2021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31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6ED8-1DD3-4AEF-A8C5-D9A1120EC144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4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80B-8AD7-49A7-AF93-A55C00689E0F}" type="datetime1">
              <a:rPr lang="pt-BR" smtClean="0"/>
              <a:t>06/05/2021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16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66B3-94D2-47D8-92AF-DEBFE0543478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A8F8-4F29-4069-8378-28D7BA9E000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78CC-3F1D-4639-8C42-D83743034679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5BAA-47EA-4781-9A09-0B8CBE73B35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5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8CE5-8016-4388-A085-DBB8410B3A3E}" type="datetime1">
              <a:rPr lang="pt-BR" smtClean="0"/>
              <a:t>06/05/2021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B7B0-6A9D-43AA-A9A2-686820B43B6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labinovacaofinanceira.com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iabrasil.ebc.com.br/geral/noticia/2020-10/laboratorio-de-inovacao-do-brasil-e-aceito-como-membro-de-grupo-da-onu" TargetMode="External"/><Relationship Id="rId2" Type="http://schemas.openxmlformats.org/officeDocument/2006/relationships/hyperlink" Target="https://www.fc4s.org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idor.gov.br/publicacao/ListaCVMSustentave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gov.br/cvm/pt-br/centrais-de-conteudo/publicacoes/relatorios/relatorio-de-gestao-da-cvm/Relatorio_Gestao_CVM_2020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cheforbes.com.br/tendencias-e-oportunidades-no-mercado-de-titulos-tematicos-para-o-bras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gov.br/cvm/pt-br/centrais-de-conteudo/publicacoes/relatorios/relatorio-de-gestao-da-cvm/Relatorio_Gestao_CVM_202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toglobal.org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gov.br/cvm/pt-br/centrais-de-conteudo/publicacoes/relatorios/relatorio-de-gestao-da-cvm/Relatorio_Gestao_CVM_2020.pdf" TargetMode="External"/><Relationship Id="rId5" Type="http://schemas.openxmlformats.org/officeDocument/2006/relationships/hyperlink" Target="https://conteudos.stilingue.com.br/estudo-a-evolucao-do-esg-no-brasil" TargetMode="External"/><Relationship Id="rId4" Type="http://schemas.openxmlformats.org/officeDocument/2006/relationships/hyperlink" Target="https://d306pr3pise04h.cloudfront.net/docs/issues_doc%2Fdevelopment%2FSDGCompas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sco.org/news/pdf/IOSCONEWS56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gov.br/cvm/pt-br/centrais-de-conteudo/publicacoes/relatorios/relatorio-de-gestao-da-cvm/Relatorio_Gestao_CVM_2020.pdf" TargetMode="External"/><Relationship Id="rId4" Type="http://schemas.openxmlformats.org/officeDocument/2006/relationships/hyperlink" Target="https://valor.globo.com/financas/noticia/2020/09/09/cvm-discute-agenda-esg-com-reguladores-de-todo-o-mundo.g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ccla.camara.leg.br/aco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udo.cvm.gov.br/legislacao/instrucoes/inst480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conteudo.cvm.gov.br/legislacao/instrucoes/inst588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vm/pt-br/assuntos/noticias/aperfeicoamentos-em-normas-de-fundos-companhias-e-ofertas-sao-os-destaques-da-agenda-regulatoria-2021-da-cvm-32a9c9ec25c74cbf8b40255964fa057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conteudo.cvm.gov.br/audiencias_publicas/ap_sdm/2021/sdm0221.html" TargetMode="External"/><Relationship Id="rId5" Type="http://schemas.openxmlformats.org/officeDocument/2006/relationships/hyperlink" Target="http://conteudo.cvm.gov.br/audiencias_publicas/ap_sdm/2020/sdm0920.html" TargetMode="External"/><Relationship Id="rId4" Type="http://schemas.openxmlformats.org/officeDocument/2006/relationships/hyperlink" Target="http://conteudo.cvm.gov.br/audiencias_publicas/ap_sdm/2020/sdm082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3.com.br/pt_br/market-data-e-indices/indices/indices-de-sustentabilidade/indice-carbono-eficiente-ico2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anbima.com.br/data/files/1A/50/EE/31/BFDEF610CA9C4DF69B2BA2A8/ANBIMA-Guia-ASG-2019.pdf" TargetMode="External"/><Relationship Id="rId4" Type="http://schemas.openxmlformats.org/officeDocument/2006/relationships/hyperlink" Target="http://www.b3.com.br/pt_br/market-data-e-indices/indices/indices-de-sustentabilidade/indice-de-sustentabilidade-empresarial-ise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69923" y="6072259"/>
            <a:ext cx="12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Maio/21</a:t>
            </a:r>
          </a:p>
        </p:txBody>
      </p:sp>
      <p:sp>
        <p:nvSpPr>
          <p:cNvPr id="9" name="Espaço Reservado para Texto 17"/>
          <p:cNvSpPr txBox="1">
            <a:spLocks/>
          </p:cNvSpPr>
          <p:nvPr/>
        </p:nvSpPr>
        <p:spPr>
          <a:xfrm>
            <a:off x="1156336" y="1175212"/>
            <a:ext cx="9809018" cy="110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4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XLIX Ciclo do Mercosul Financeiro</a:t>
            </a:r>
            <a:endParaRPr lang="pt-BR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8FA939-5E99-4D7F-B853-6080FF5CE24D}"/>
              </a:ext>
            </a:extLst>
          </p:cNvPr>
          <p:cNvSpPr txBox="1"/>
          <p:nvPr/>
        </p:nvSpPr>
        <p:spPr>
          <a:xfrm>
            <a:off x="1156336" y="3136612"/>
            <a:ext cx="7644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de Sustentabilidade da CVM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7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38807" y="1196753"/>
            <a:ext cx="9144000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988424" y="539969"/>
            <a:ext cx="435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Frentes Temáticas do LAB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2820" y="1268044"/>
            <a:ext cx="8829300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os Grupos de Trabalho se organizam em frentes temáticas (Subgrupos) ...</a:t>
            </a:r>
          </a:p>
        </p:txBody>
      </p:sp>
      <p:cxnSp>
        <p:nvCxnSpPr>
          <p:cNvPr id="4" name="Conector reto 3"/>
          <p:cNvCxnSpPr/>
          <p:nvPr/>
        </p:nvCxnSpPr>
        <p:spPr>
          <a:xfrm flipH="1">
            <a:off x="5988424" y="2635624"/>
            <a:ext cx="107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/>
        </p:nvGraphicFramePr>
        <p:xfrm>
          <a:off x="2849218" y="1934882"/>
          <a:ext cx="6294783" cy="417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1043F1B-224F-4FE5-A6C0-78692A6E1231}"/>
              </a:ext>
            </a:extLst>
          </p:cNvPr>
          <p:cNvSpPr txBox="1"/>
          <p:nvPr/>
        </p:nvSpPr>
        <p:spPr>
          <a:xfrm>
            <a:off x="1538807" y="6011825"/>
            <a:ext cx="8986650" cy="138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http://www.labinovacaofinanceira.com/</a:t>
            </a: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8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38807" y="1196753"/>
            <a:ext cx="9144000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56040" y="53996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 LAB e o FC4S</a:t>
            </a:r>
            <a:endParaRPr lang="pt-B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00089" y="1928238"/>
            <a:ext cx="81918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FC4S – </a:t>
            </a:r>
            <a:r>
              <a:rPr lang="pt-BR" sz="18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International</a:t>
            </a:r>
            <a:r>
              <a:rPr lang="pt-BR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Network </a:t>
            </a:r>
            <a:r>
              <a:rPr lang="pt-BR" sz="18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pt-BR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Financial Centres for </a:t>
            </a:r>
            <a:r>
              <a:rPr lang="pt-BR" sz="18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Sustainability</a:t>
            </a:r>
            <a:r>
              <a:rPr lang="pt-BR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é uma parceria entre centros financeiros internacionais e o Programa das Nações Unidas para o Meio Ambiente (ONU Meio Ambiente) e tem secretariado instalado em Genebra, Suíça. Conta, atualmente, com 30 membros, dentre agências do governo, forças-tarefas do setor privado e parcerias público-privadas. </a:t>
            </a:r>
          </a:p>
          <a:p>
            <a:pPr algn="just"/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 LAB é o primeiro organismo do Brasil e da América do Sul a participar do FC4S, cuja aceitação ocorreu em outubro/2020. A CVM é a representante do LAB no grupo da ONU Meio Ambiente. 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https://www.fc4s.org/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https://agenciabrasil.ebc.com.br/geral/noticia/2020-10/laboratorio-de-inovacao-do-brasil-e-aceito-como-membro-de-grupo-da-onu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2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258887" y="802481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de Gestão 2020 da CVM</a:t>
            </a: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258886" y="2940148"/>
            <a:ext cx="9674225" cy="29394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4.11.1.12. Finanças Sustentáveis </a:t>
            </a:r>
          </a:p>
          <a:p>
            <a:pPr marL="0" indent="0" algn="just">
              <a:buNone/>
            </a:pPr>
            <a:r>
              <a:rPr lang="pt-BR" sz="2400" dirty="0"/>
              <a:t>Diante do avanço e da importância das finanças sustentáveis para o país e para a proteção ao investidor e, no âmbito do seu papel educacional ao mercado, a CVM lançou a </a:t>
            </a:r>
            <a:r>
              <a:rPr lang="pt-BR" sz="2400" b="1" dirty="0"/>
              <a:t>Série CVM Sustentável</a:t>
            </a:r>
            <a:r>
              <a:rPr lang="pt-BR" sz="2400" dirty="0"/>
              <a:t>.</a:t>
            </a:r>
          </a:p>
          <a:p>
            <a:pPr marL="0" indent="0" algn="just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https://www.investidor.gov.br/publicacao/ListaCVMSustentavel.html</a:t>
            </a:r>
            <a:endParaRPr lang="pt-BR" sz="1800" dirty="0"/>
          </a:p>
          <a:p>
            <a:pPr marL="0" indent="0" algn="just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A772E9-DD6F-4A91-AF24-351C99EB4DD1}"/>
              </a:ext>
            </a:extLst>
          </p:cNvPr>
          <p:cNvSpPr txBox="1"/>
          <p:nvPr/>
        </p:nvSpPr>
        <p:spPr>
          <a:xfrm>
            <a:off x="1258887" y="1524793"/>
            <a:ext cx="9142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https://www.gov.br/cvm/pt-br/centrais-de-conteudo/publicacoes/relatorios/relatorio-de-gestao-da-cvm/Relatorio_Gestao_CVM_2020.pdf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86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258887" y="493752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de Gestão 2020 da CVM</a:t>
            </a:r>
          </a:p>
          <a:p>
            <a:pPr marL="0" indent="0">
              <a:buNone/>
            </a:pPr>
            <a:endParaRPr lang="pt-BR" sz="40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258887" y="2187870"/>
            <a:ext cx="9842502" cy="4884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4.11.1.12. Finanças Sustentáveis </a:t>
            </a:r>
          </a:p>
          <a:p>
            <a:pPr marL="0" indent="0" algn="just">
              <a:buNone/>
            </a:pPr>
            <a:r>
              <a:rPr lang="pt-BR" sz="2400" dirty="0"/>
              <a:t>(...) O primeiro volume trata sobre a inclusão de aspectos ASG (ambiental, social e governança) na tomada de decisão de investimento pelo investidor de varejo e teve como objetivo introduzir para esse público alguns conceitos de finanças sustentáveis e exemplos de estratégias de investimentos alinhados a essa filosofia. Ainda, em conjunto com o Banco Interamericano de Desenvolvimento (BID), a CVM publicou o estudo </a:t>
            </a:r>
            <a:r>
              <a:rPr lang="pt-BR" sz="2400" b="1" dirty="0"/>
              <a:t>Tendências e Oportunidades no Mercado de Títulos Temáticos para o Brasil</a:t>
            </a:r>
            <a:r>
              <a:rPr lang="pt-BR" sz="2400" dirty="0"/>
              <a:t>, que busca trazer um panorama dos títulos verdes, sociais e sustentáveis e sua relevância para o mercado nacional.</a:t>
            </a:r>
          </a:p>
          <a:p>
            <a:pPr marL="0" indent="0" algn="just">
              <a:buNone/>
            </a:pPr>
            <a:r>
              <a:rPr lang="pt-BR" sz="1800" dirty="0">
                <a:hlinkClick r:id="rId3"/>
              </a:rPr>
              <a:t>https://stoccheforbes.com.br/tendencias-e-oportunidades-no-mercado-de-titulos-tematicos-para-o-brasil/</a:t>
            </a:r>
            <a:endParaRPr lang="pt-BR" sz="1800" dirty="0"/>
          </a:p>
          <a:p>
            <a:pPr marL="0" indent="0" algn="just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3F03A4-8B6D-4819-BD47-0D57F457F2F8}"/>
              </a:ext>
            </a:extLst>
          </p:cNvPr>
          <p:cNvSpPr txBox="1"/>
          <p:nvPr/>
        </p:nvSpPr>
        <p:spPr>
          <a:xfrm>
            <a:off x="1258887" y="1216064"/>
            <a:ext cx="918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https://www.gov.br/cvm/pt-br/centrais-de-conteudo/publicacoes/relatorios/relatorio-de-gestao-da-cvm/Relatorio_Gestao_CVM_2020.pdf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07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258887" y="836652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de Gestão 2020 da CVM</a:t>
            </a: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258887" y="2659357"/>
            <a:ext cx="9842502" cy="4884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4.11.1.12. Finanças Sustentáveis </a:t>
            </a:r>
          </a:p>
          <a:p>
            <a:pPr marL="0" indent="0" algn="just">
              <a:buNone/>
            </a:pPr>
            <a:r>
              <a:rPr lang="pt-BR" sz="2400" dirty="0"/>
              <a:t>(...) Outro destaque nesta seara foi a adesão da CVM ao Pacto Global – Rede Brasil, em dezembro de 2020, tendo sido o </a:t>
            </a:r>
            <a:r>
              <a:rPr lang="pt-BR" sz="2400" b="1" dirty="0"/>
              <a:t>primeiro regulador brasileiro admitido na iniciativa da Organização das Nações Unidas</a:t>
            </a:r>
            <a:r>
              <a:rPr lang="pt-BR" sz="2400" dirty="0"/>
              <a:t>, que é um fórum de discussão de temas ligados à sustentabilidade, tais como: Água, ODS, Alimentos e Agricultura, Energia &amp; Clima, Direitos Humanos &amp; Trabalho e Anticorrupção. </a:t>
            </a:r>
          </a:p>
          <a:p>
            <a:pPr marL="0" indent="0" algn="just">
              <a:buNone/>
            </a:pPr>
            <a:r>
              <a:rPr lang="pt-BR" sz="1800" dirty="0">
                <a:hlinkClick r:id="rId3"/>
              </a:rPr>
              <a:t>https://www.pactoglobal.org.br/</a:t>
            </a:r>
            <a:endParaRPr lang="pt-BR" sz="1800" dirty="0"/>
          </a:p>
          <a:p>
            <a:pPr marL="0" indent="0" algn="just">
              <a:buNone/>
            </a:pPr>
            <a:r>
              <a:rPr lang="pt-BR" sz="1800" dirty="0">
                <a:hlinkClick r:id="rId4"/>
              </a:rPr>
              <a:t>https://d306pr3pise04h.cloudfront.net/docs/issues_doc%2Fdevelopment%2FSDGCompass.pdf</a:t>
            </a:r>
            <a:endParaRPr lang="pt-BR" sz="1800" dirty="0"/>
          </a:p>
          <a:p>
            <a:pPr marL="0" indent="0" algn="just">
              <a:buNone/>
            </a:pPr>
            <a:r>
              <a:rPr lang="pt-BR" sz="1800" dirty="0">
                <a:hlinkClick r:id="rId5"/>
              </a:rPr>
              <a:t>https://conteudos.stilingue.com.br/estudo-a-evolucao-do-esg-no-brasil</a:t>
            </a: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3F03A4-8B6D-4819-BD47-0D57F457F2F8}"/>
              </a:ext>
            </a:extLst>
          </p:cNvPr>
          <p:cNvSpPr txBox="1"/>
          <p:nvPr/>
        </p:nvSpPr>
        <p:spPr>
          <a:xfrm>
            <a:off x="1258887" y="1641423"/>
            <a:ext cx="918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https://www.gov.br/cvm/pt-br/centrais-de-conteudo/publicacoes/relatorios/relatorio-de-gestao-da-cvm/Relatorio_Gestao_CVM_2020.pdf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65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258887" y="836652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de Gestão 2020 da CVM</a:t>
            </a:r>
          </a:p>
          <a:p>
            <a:pPr marL="0" indent="0">
              <a:buNone/>
            </a:pPr>
            <a:endParaRPr lang="pt-BR" sz="40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258887" y="2621219"/>
            <a:ext cx="9842502" cy="4884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4.11.1.12. Finanças Sustentáveis </a:t>
            </a:r>
          </a:p>
          <a:p>
            <a:pPr marL="0" indent="0" algn="just">
              <a:buNone/>
            </a:pPr>
            <a:r>
              <a:rPr lang="pt-BR" sz="2400" dirty="0"/>
              <a:t>(...) No âmbito internacional, a CVM participou do </a:t>
            </a:r>
            <a:r>
              <a:rPr lang="pt-BR" sz="2400" b="1" i="1" dirty="0" err="1"/>
              <a:t>Sustainable</a:t>
            </a:r>
            <a:r>
              <a:rPr lang="pt-BR" sz="2400" b="1" i="1" dirty="0"/>
              <a:t> </a:t>
            </a:r>
            <a:r>
              <a:rPr lang="pt-BR" sz="2400" b="1" i="1" dirty="0" err="1"/>
              <a:t>Finance</a:t>
            </a:r>
            <a:r>
              <a:rPr lang="pt-BR" sz="2400" b="1" i="1" dirty="0"/>
              <a:t> Network (SFN) da </a:t>
            </a:r>
            <a:r>
              <a:rPr lang="pt-BR" sz="2400" b="1" i="1" dirty="0" err="1"/>
              <a:t>International</a:t>
            </a:r>
            <a:r>
              <a:rPr lang="pt-BR" sz="2400" b="1" i="1" dirty="0"/>
              <a:t> </a:t>
            </a:r>
            <a:r>
              <a:rPr lang="pt-BR" sz="2400" b="1" i="1" dirty="0" err="1"/>
              <a:t>Organization</a:t>
            </a:r>
            <a:r>
              <a:rPr lang="pt-BR" sz="2400" b="1" i="1" dirty="0"/>
              <a:t> </a:t>
            </a:r>
            <a:r>
              <a:rPr lang="pt-BR" sz="2400" b="1" i="1" dirty="0" err="1"/>
              <a:t>of</a:t>
            </a:r>
            <a:r>
              <a:rPr lang="pt-BR" sz="2400" b="1" i="1" dirty="0"/>
              <a:t> </a:t>
            </a:r>
            <a:r>
              <a:rPr lang="pt-BR" sz="2400" b="1" i="1" dirty="0" err="1"/>
              <a:t>Secutiries</a:t>
            </a:r>
            <a:r>
              <a:rPr lang="pt-BR" sz="2400" b="1" i="1" dirty="0"/>
              <a:t> </a:t>
            </a:r>
            <a:r>
              <a:rPr lang="pt-BR" sz="2400" b="1" i="1" dirty="0" err="1"/>
              <a:t>Comissions</a:t>
            </a:r>
            <a:r>
              <a:rPr lang="pt-BR" sz="2400" b="1" i="1" dirty="0"/>
              <a:t> (IOSCO)</a:t>
            </a:r>
            <a:r>
              <a:rPr lang="pt-BR" sz="2400" dirty="0"/>
              <a:t>, que lançou, em 2020, um relatório sobre o papel dos reguladores nas finanças sustentáveis (</a:t>
            </a:r>
            <a:r>
              <a:rPr lang="pt-BR" sz="2400" dirty="0" err="1"/>
              <a:t>Sustainable</a:t>
            </a:r>
            <a:r>
              <a:rPr lang="pt-BR" sz="2400" dirty="0"/>
              <a:t> </a:t>
            </a:r>
            <a:r>
              <a:rPr lang="pt-BR" sz="2400" dirty="0" err="1"/>
              <a:t>Finance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Role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Securities</a:t>
            </a:r>
            <a:r>
              <a:rPr lang="pt-BR" sz="2400" dirty="0"/>
              <a:t> </a:t>
            </a:r>
            <a:r>
              <a:rPr lang="pt-BR" sz="2400" dirty="0" err="1"/>
              <a:t>Regulators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IOSCO) e agora </a:t>
            </a:r>
            <a:r>
              <a:rPr lang="pt-BR" sz="2400" b="1" i="1" dirty="0"/>
              <a:t>integra a </a:t>
            </a:r>
            <a:r>
              <a:rPr lang="pt-BR" sz="2400" b="1" i="1" dirty="0" err="1"/>
              <a:t>Sustainability</a:t>
            </a:r>
            <a:r>
              <a:rPr lang="pt-BR" sz="2400" b="1" i="1" dirty="0"/>
              <a:t> </a:t>
            </a:r>
            <a:r>
              <a:rPr lang="pt-BR" sz="2400" b="1" i="1" dirty="0" err="1"/>
              <a:t>Task</a:t>
            </a:r>
            <a:r>
              <a:rPr lang="pt-BR" sz="2400" b="1" i="1" dirty="0"/>
              <a:t> Force</a:t>
            </a:r>
            <a:r>
              <a:rPr lang="pt-BR" sz="2400" dirty="0"/>
              <a:t> que trabalha num novo relatório previsto para 2021. 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hlinkClick r:id="rId3"/>
              </a:rPr>
              <a:t>https://www.iosco.org/news/pdf/IOSCONEWS564.pdf</a:t>
            </a:r>
            <a:endParaRPr lang="pt-BR" sz="1800" dirty="0"/>
          </a:p>
          <a:p>
            <a:pPr marL="0" indent="0" algn="just">
              <a:buNone/>
            </a:pPr>
            <a:r>
              <a:rPr lang="pt-BR" sz="1800" dirty="0">
                <a:hlinkClick r:id="rId4"/>
              </a:rPr>
              <a:t>https://valor.globo.com/financas/noticia/2020/09/09/cvm-discute-agenda-esg-com-reguladores-de-todo-o-mundo.ghtml</a:t>
            </a: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3F03A4-8B6D-4819-BD47-0D57F457F2F8}"/>
              </a:ext>
            </a:extLst>
          </p:cNvPr>
          <p:cNvSpPr txBox="1"/>
          <p:nvPr/>
        </p:nvSpPr>
        <p:spPr>
          <a:xfrm>
            <a:off x="1258887" y="1586635"/>
            <a:ext cx="918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https://www.gov.br/cvm/pt-br/centrais-de-conteudo/publicacoes/relatorios/relatorio-de-gestao-da-cvm/Relatorio_Gestao_CVM_2020.pdf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43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258887" y="836652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na ENCCLA</a:t>
            </a: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258887" y="2621219"/>
            <a:ext cx="9842502" cy="4884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Ação 10/2021: </a:t>
            </a:r>
            <a:r>
              <a:rPr lang="pt-BR" sz="2400" dirty="0"/>
              <a:t>Propor medidas para fortalecer o combate à corrupção e à lavagem de dinheiro relacionadas aos ilícitos ambientais.</a:t>
            </a:r>
          </a:p>
          <a:p>
            <a:pPr marL="0" indent="0" algn="just">
              <a:buNone/>
            </a:pPr>
            <a:r>
              <a:rPr lang="pt-BR" sz="2400" b="1" dirty="0"/>
              <a:t>Proponente:</a:t>
            </a:r>
            <a:r>
              <a:rPr lang="pt-BR" sz="2400" dirty="0"/>
              <a:t> Instituto Ethos de Empresas e Responsabilidade Social</a:t>
            </a:r>
          </a:p>
          <a:p>
            <a:pPr marL="0" indent="0" algn="just">
              <a:buNone/>
            </a:pPr>
            <a:r>
              <a:rPr lang="pt-BR" sz="2400" b="1" dirty="0"/>
              <a:t>Coordenação:</a:t>
            </a:r>
            <a:r>
              <a:rPr lang="pt-BR" sz="2400" dirty="0"/>
              <a:t> MPF</a:t>
            </a:r>
          </a:p>
          <a:p>
            <a:pPr marL="0" indent="0" algn="just">
              <a:buNone/>
            </a:pPr>
            <a:r>
              <a:rPr lang="pt-BR" sz="2400" b="1" dirty="0"/>
              <a:t>Colaboradores:</a:t>
            </a:r>
            <a:r>
              <a:rPr lang="pt-BR" sz="2400" dirty="0"/>
              <a:t> ABIN, AEAL/MJSP, AGU, AJUFE, AMPCON, ANPR, BNDES, CAIXA, CC/PR, COAF, CNJ, CONACI, CONCPC, CVM, DRCI, FEBRABAN, MD, MRE, MP/GO, MP/MG, MP/MS, PC/MA, PF, PG/DF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1800" dirty="0">
                <a:hlinkClick r:id="rId3"/>
              </a:rPr>
              <a:t>http://enccla.camara.leg.br/acoes</a:t>
            </a: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403869" y="306677"/>
            <a:ext cx="9674225" cy="72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Regulatória da CVM e ASG: Uma visão Geral.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403868" y="1524576"/>
            <a:ext cx="9674225" cy="502674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442913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Resposta a interesse crescente dos investidores.</a:t>
            </a:r>
          </a:p>
          <a:p>
            <a:pPr marL="442913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Aproveitamento de sugestões do Subgrupo de Transparência do Laboratório de Inovação Financeira (“LAB”), especialmente em relação a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questões ambientais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Quanto a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questões sociais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como diversidade, extensões pontuais do formulário de referência nos tópicos em que havia maior pertinência temática.</a:t>
            </a:r>
          </a:p>
          <a:p>
            <a:pPr marL="442913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Não é uma resposta exaustiva e definitiva da CVM para o tema de sustentabilidade: medidas mais abrangentes estão em estudo.</a:t>
            </a:r>
          </a:p>
        </p:txBody>
      </p:sp>
    </p:spTree>
    <p:extLst>
      <p:ext uri="{BB962C8B-B14F-4D97-AF65-F5344CB8AC3E}">
        <p14:creationId xmlns:p14="http://schemas.microsoft.com/office/powerpoint/2010/main" val="15175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337367" y="1027113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5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Regulatória da CVM</a:t>
            </a: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337366" y="2443162"/>
            <a:ext cx="9674225" cy="36861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3100" b="1" dirty="0"/>
              <a:t>Já existem normas da CVM que tratam de aspectos socioambientais / sustentabilidade? </a:t>
            </a:r>
            <a:endParaRPr lang="pt-BR" sz="3100" dirty="0"/>
          </a:p>
          <a:p>
            <a:pPr marL="0" indent="0" algn="just">
              <a:buNone/>
            </a:pPr>
            <a:r>
              <a:rPr lang="pt-BR" sz="3100" dirty="0"/>
              <a:t>Sim. Por exemplo, a </a:t>
            </a:r>
            <a:r>
              <a:rPr lang="pt-BR" sz="3100" b="1" dirty="0"/>
              <a:t>Instrução CVM 480/09 </a:t>
            </a:r>
            <a:r>
              <a:rPr lang="pt-BR" sz="3100" dirty="0"/>
              <a:t>(exige a divulgação de informações socioambientais materiais sobre as companhias no Formulário de Referência) e </a:t>
            </a:r>
            <a:r>
              <a:rPr lang="pt-BR" sz="3100" b="1" dirty="0"/>
              <a:t>Instrução CVM 588/17 </a:t>
            </a:r>
            <a:r>
              <a:rPr lang="pt-BR" sz="3100" dirty="0"/>
              <a:t>(</a:t>
            </a:r>
            <a:r>
              <a:rPr lang="pt-BR" sz="3100" i="1" dirty="0" err="1"/>
              <a:t>Crowdfunding</a:t>
            </a:r>
            <a:r>
              <a:rPr lang="pt-BR" sz="3100" dirty="0"/>
              <a:t>), que permite a captação de recursos para projetos que geram impactos socioambientais positivos.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http://conteudo.cvm.gov.br/legislacao/instrucoes/inst480.html</a:t>
            </a:r>
            <a:endParaRPr lang="pt-BR" sz="2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http://conteudo.cvm.gov.br/legislacao/instrucoes/inst588.html</a:t>
            </a:r>
            <a:endParaRPr lang="pt-BR" sz="2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0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337367" y="1027113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5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Regulatória da CVM</a:t>
            </a: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258887" y="1959270"/>
            <a:ext cx="9674225" cy="29394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Emissores de valores mobiliários (Audiência Pública 09/20):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Redução do custo de observância regulatória;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Informações de caráter ambiental, social e de governança (ASG).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Fundos de investimento (Audiência Pública 08/20);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Ofertas Públicas (Audiência Pública 02/21).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6C5B44-D817-4097-ABF9-C4389DD4CE78}"/>
              </a:ext>
            </a:extLst>
          </p:cNvPr>
          <p:cNvSpPr txBox="1"/>
          <p:nvPr/>
        </p:nvSpPr>
        <p:spPr>
          <a:xfrm>
            <a:off x="1778243" y="4136217"/>
            <a:ext cx="8792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https://www.gov.br/cvm/pt-br/assuntos/noticias/aperfeicoamentos-em-normas-de-fundos-companhias-e-ofertas-sao-os-destaques-da-agenda-regulatoria-2021-da-cvm-32a9c9ec25c74cbf8b40255964fa057d</a:t>
            </a:r>
            <a:endParaRPr lang="pt-BR" dirty="0"/>
          </a:p>
          <a:p>
            <a:r>
              <a:rPr lang="pt-BR" dirty="0"/>
              <a:t>`</a:t>
            </a:r>
          </a:p>
          <a:p>
            <a:r>
              <a:rPr lang="pt-BR" dirty="0">
                <a:hlinkClick r:id="rId4"/>
              </a:rPr>
              <a:t>http://conteudo.cvm.gov.br/audiencias_publicas/ap_sdm/2020/sdm0820.html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5"/>
              </a:rPr>
              <a:t>http://conteudo.cvm.gov.br/audiencias_publicas/ap_sdm/2020/sdm0920.html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6"/>
              </a:rPr>
              <a:t>http://conteudo.cvm.gov.br/audiencias_publicas/ap_sdm/2021/sdm0221.html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/>
          <p:cNvSpPr>
            <a:spLocks noGrp="1"/>
          </p:cNvSpPr>
          <p:nvPr>
            <p:ph type="body" sz="quarter" idx="4294967295"/>
          </p:nvPr>
        </p:nvSpPr>
        <p:spPr>
          <a:xfrm>
            <a:off x="1258887" y="1841501"/>
            <a:ext cx="9674225" cy="4248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As opiniões expostas ao longo desta apresentação são de exclusiva responsabilidade do palestrante, não refletindo necessariamente o entendimento da Comissão de Valores Mobiliários – CVM, ou mesmo de sua alta administração, sobre as matérias tratadas. </a:t>
            </a:r>
          </a:p>
          <a:p>
            <a:pPr algn="ct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5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337367" y="427038"/>
            <a:ext cx="9674225" cy="7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iniciativas</a:t>
            </a: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rgbClr val="2456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258887" y="1335088"/>
            <a:ext cx="9674225" cy="293946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200" dirty="0"/>
              <a:t>Criado em 2010, o </a:t>
            </a:r>
            <a:r>
              <a:rPr lang="pt-BR" sz="2200" b="1" dirty="0"/>
              <a:t>Índice Carbono Eficiente</a:t>
            </a:r>
            <a:r>
              <a:rPr lang="pt-BR" sz="2200" dirty="0"/>
              <a:t> da </a:t>
            </a:r>
            <a:r>
              <a:rPr lang="pt-BR" sz="2200" b="1" dirty="0"/>
              <a:t>B3</a:t>
            </a:r>
            <a:r>
              <a:rPr lang="pt-BR" sz="2200" dirty="0"/>
              <a:t> (</a:t>
            </a:r>
            <a:r>
              <a:rPr lang="pt-BR" sz="2200" b="1" dirty="0"/>
              <a:t>ICO2 B3</a:t>
            </a:r>
            <a:r>
              <a:rPr lang="pt-BR" sz="2200" dirty="0"/>
              <a:t>), desde o início, teve como propósito ser um instrumento indutor das discussões sobre mudança do clima no Brasil. 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200" dirty="0"/>
              <a:t>O </a:t>
            </a:r>
            <a:r>
              <a:rPr lang="pt-BR" sz="2200" b="1" dirty="0"/>
              <a:t>Índice de Sustentabilidade Empresarial</a:t>
            </a:r>
            <a:r>
              <a:rPr lang="pt-BR" sz="2200" dirty="0"/>
              <a:t> da </a:t>
            </a:r>
            <a:r>
              <a:rPr lang="pt-BR" sz="2200" b="1" dirty="0"/>
              <a:t>B3</a:t>
            </a:r>
            <a:r>
              <a:rPr lang="pt-BR" sz="2200" dirty="0"/>
              <a:t> (</a:t>
            </a:r>
            <a:r>
              <a:rPr lang="pt-BR" sz="2200" b="1" dirty="0"/>
              <a:t>ISE B3</a:t>
            </a:r>
            <a:r>
              <a:rPr lang="pt-BR" sz="2200" dirty="0"/>
              <a:t>) foi o 4º índice de sustentabilidade criado no mundo, em 2005</a:t>
            </a:r>
            <a:r>
              <a:rPr lang="pt-BR" sz="2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pt-BR" sz="2200" dirty="0"/>
              <a:t>Visa apoiar os investidores na tomada de decisão de investimento e induzir as empresas a adotarem as melhores práticas de sustentabilidade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2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200" b="1" dirty="0"/>
              <a:t>Guia ANBIMA ASG</a:t>
            </a:r>
            <a:r>
              <a:rPr lang="pt-BR" sz="2200" dirty="0"/>
              <a:t>. Incorporação </a:t>
            </a:r>
            <a:r>
              <a:rPr lang="pt-BR" sz="2400" dirty="0"/>
              <a:t>dos aspectos ASG nas análises de investimento.</a:t>
            </a:r>
            <a:endParaRPr lang="pt-BR" sz="2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82518E-0D84-412C-B8F8-7FF08346DB48}"/>
              </a:ext>
            </a:extLst>
          </p:cNvPr>
          <p:cNvSpPr txBox="1"/>
          <p:nvPr/>
        </p:nvSpPr>
        <p:spPr>
          <a:xfrm>
            <a:off x="1737418" y="4491446"/>
            <a:ext cx="99354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dirty="0">
                <a:hlinkClick r:id="rId3"/>
              </a:rPr>
              <a:t>http://www.b3.com.br/pt_br/market-data-e-indices/indices/indices-de-sustentabilidade/indice-carbono-eficiente-ico2.htm</a:t>
            </a:r>
            <a:endParaRPr lang="pt-BR" sz="18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1800" dirty="0">
                <a:hlinkClick r:id="rId4"/>
              </a:rPr>
              <a:t>http://www.b3.com.br/pt_br/market-data-e-indices/indices/indices-de-sustentabilidade/indice-de-sustentabilidade-empresarial-ise.htm</a:t>
            </a: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>
                <a:hlinkClick r:id="rId5"/>
              </a:rPr>
              <a:t>https://www.anbima.com.br/data/files/1A/50/EE/31/BFDEF610CA9C4DF69B2BA2A8/ANBIMA-Guia-ASG-2019.pdf</a:t>
            </a: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8978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27" y="1803200"/>
            <a:ext cx="909719" cy="64303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682145" y="1803201"/>
            <a:ext cx="4532442" cy="119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Marcus Vinicius de Carvalho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Inspetor, responsável direto pelo NPLDFT da SGE</a:t>
            </a:r>
            <a:b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011" y="3286225"/>
            <a:ext cx="365336" cy="3653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006" y="3280455"/>
            <a:ext cx="401508" cy="26111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757150" y="3280455"/>
            <a:ext cx="2599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marcus@cvm.gov.br</a:t>
            </a:r>
          </a:p>
          <a:p>
            <a:endParaRPr lang="pt-BR" sz="12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5C6083-ECEE-4D1E-A721-2854F8E66694}"/>
              </a:ext>
            </a:extLst>
          </p:cNvPr>
          <p:cNvSpPr/>
          <p:nvPr/>
        </p:nvSpPr>
        <p:spPr>
          <a:xfrm>
            <a:off x="4880484" y="791146"/>
            <a:ext cx="2678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pt-BR" sz="2400" b="1" dirty="0">
                <a:cs typeface="Tahoma" pitchFamily="34" charset="0"/>
              </a:rPr>
              <a:t>MUITO OBRIGADO!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1C84A8-7023-4D76-A3D5-7494B62DC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38" y="1"/>
            <a:ext cx="944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1337367" y="1027113"/>
            <a:ext cx="9674225" cy="722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4500" b="1" dirty="0">
                <a:solidFill>
                  <a:srgbClr val="245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de Sustentabilidade da CVM</a:t>
            </a:r>
            <a:endParaRPr lang="pt-BR" sz="4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1337367" y="2469154"/>
            <a:ext cx="9674225" cy="29394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Laboratório de Inovação Financeira (LAB);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de Gestão 2020;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na ENCCLA;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Regulatória da CVM;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iniciativas.</a:t>
            </a:r>
          </a:p>
          <a:p>
            <a:pPr marL="457200" indent="-457200">
              <a:buFont typeface="+mj-lt"/>
              <a:buAutoNum type="arabicPeriod"/>
            </a:pPr>
            <a:endParaRPr lang="pt-BR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1772B5-AD26-4A87-8A44-5077F32C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38807" y="1196753"/>
            <a:ext cx="9144000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56040" y="53996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pic>
        <p:nvPicPr>
          <p:cNvPr id="1026" name="Picture 2" descr="https://cdn-images-1.medium.com/max/1200/1*FQXc8YC3QWT0y1XXziZyx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86" y="2125634"/>
            <a:ext cx="5910350" cy="39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85356" y="1558960"/>
            <a:ext cx="8923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2030 para o Desenvolvimento Sustentável (Set/15)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15877" y="2590659"/>
            <a:ext cx="287326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documento, validado pelos 193 Estados-membros da ONU, definiu 17 objetivos (169 metas) 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erradicar a pobreza, proteger o planeta e garantir que as pessoas alcancem a paz e a prosperidade</a:t>
            </a:r>
            <a:r>
              <a:rPr lang="pt-B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9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38807" y="1196753"/>
            <a:ext cx="9144000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56040" y="53996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40632" y="2171586"/>
            <a:ext cx="4960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Aprovado pelos 195 países Parte da UNFCCC para reduzir emissões de gases de efeito estufa (GEE) no contexto do desenvolvimento sustentável. </a:t>
            </a:r>
          </a:p>
          <a:p>
            <a:pPr algn="just"/>
            <a:endParaRPr lang="pt-PT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Ratificado por 55 países responsáveis por 55% das emissões de GEE (Nov/16). </a:t>
            </a:r>
            <a:b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Compromisso: limitar o aumento da temperatura média global em 2°C em relação aos níveis pré-industriais, com esforços para não atingir 1,5°C. </a:t>
            </a:r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38807" y="1483595"/>
            <a:ext cx="9286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 de Paris - COP 21 (Dez/15)</a:t>
            </a:r>
          </a:p>
        </p:txBody>
      </p:sp>
      <p:pic>
        <p:nvPicPr>
          <p:cNvPr id="11" name="Picture 2" descr="http://www.abrapch.org.br/admin/arquivos/blog/grande/cop-21-1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5" y="1860923"/>
            <a:ext cx="2004790" cy="37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0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38807" y="1196753"/>
            <a:ext cx="9144000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56040" y="53996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LAB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00089" y="1928238"/>
            <a:ext cx="81918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da ABDE, BID, CVM e GIZ;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 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cooperação de atores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criação de </a:t>
            </a:r>
            <a:r>
              <a:rPr lang="pt-P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inovadoras 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finanças sustentáveis;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</a:t>
            </a:r>
            <a:r>
              <a:rPr lang="pt-PT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alavancar 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públicos e privados para projetos que favoreçam o cumprimento: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metas brasileiras para o alcance dos </a:t>
            </a:r>
            <a:r>
              <a:rPr lang="pt-P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Desenvolvimento Sustentável 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(ODS), para 2030, e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compromissos do </a:t>
            </a:r>
            <a:r>
              <a:rPr lang="pt-P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 de Paris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o enfrentamento aos riscos de mudança climática.</a:t>
            </a:r>
          </a:p>
        </p:txBody>
      </p:sp>
    </p:spTree>
    <p:extLst>
      <p:ext uri="{BB962C8B-B14F-4D97-AF65-F5344CB8AC3E}">
        <p14:creationId xmlns:p14="http://schemas.microsoft.com/office/powerpoint/2010/main" val="103118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38807" y="1196753"/>
            <a:ext cx="9144000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56040" y="53996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atua o LAB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14896" y="1967995"/>
            <a:ext cx="81918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de interação multissetorial e multidisciplinar. A atuação se dá por meio do trabalho voluntário dos participantes.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pt-PT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entregas concretas e aderentes à agenda de seus membros.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em três frentes: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e disseminação de informação (estudos e webinars),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Aperfeiçoamentos regulatórios,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Pilotagem de produtos/estruturas inovadoras.</a:t>
            </a:r>
          </a:p>
        </p:txBody>
      </p:sp>
    </p:spTree>
    <p:extLst>
      <p:ext uri="{BB962C8B-B14F-4D97-AF65-F5344CB8AC3E}">
        <p14:creationId xmlns:p14="http://schemas.microsoft.com/office/powerpoint/2010/main" val="320916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38807" y="1196753"/>
            <a:ext cx="9144000" cy="45719"/>
          </a:xfrm>
          <a:prstGeom prst="rect">
            <a:avLst/>
          </a:prstGeom>
          <a:solidFill>
            <a:srgbClr val="2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56040" y="53996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do LAB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D3E9CF-71C0-45CD-A284-4498B7E50B85}"/>
              </a:ext>
            </a:extLst>
          </p:cNvPr>
          <p:cNvSpPr/>
          <p:nvPr/>
        </p:nvSpPr>
        <p:spPr>
          <a:xfrm>
            <a:off x="1612820" y="3818966"/>
            <a:ext cx="8949816" cy="178845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38BEBB"/>
              </a:highlight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884755" y="1447176"/>
          <a:ext cx="8485991" cy="502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612821" y="1093233"/>
            <a:ext cx="5826037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LAB atua por meio de Grupos de Trabalho ...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1B8258-F0AD-4F71-AB7A-D2CEA0BEB582}"/>
              </a:ext>
            </a:extLst>
          </p:cNvPr>
          <p:cNvSpPr/>
          <p:nvPr/>
        </p:nvSpPr>
        <p:spPr>
          <a:xfrm>
            <a:off x="2508050" y="4895851"/>
            <a:ext cx="7670236" cy="497666"/>
          </a:xfrm>
          <a:prstGeom prst="rect">
            <a:avLst/>
          </a:prstGeom>
          <a:solidFill>
            <a:srgbClr val="298B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Participação LAB           245 Instituições          838 Participantes    </a:t>
            </a:r>
          </a:p>
        </p:txBody>
      </p:sp>
    </p:spTree>
    <p:extLst>
      <p:ext uri="{BB962C8B-B14F-4D97-AF65-F5344CB8AC3E}">
        <p14:creationId xmlns:p14="http://schemas.microsoft.com/office/powerpoint/2010/main" val="1832781329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71D7159DCBEF4BB940D766EC204FD0" ma:contentTypeVersion="18" ma:contentTypeDescription="Crie um novo documento." ma:contentTypeScope="" ma:versionID="25a247e04e6152b5ce2528c2d9c75736">
  <xsd:schema xmlns:xsd="http://www.w3.org/2001/XMLSchema" xmlns:xs="http://www.w3.org/2001/XMLSchema" xmlns:p="http://schemas.microsoft.com/office/2006/metadata/properties" xmlns:ns1="http://schemas.microsoft.com/sharepoint/v3" xmlns:ns2="59fd1f5f-b86d-4ade-a4f9-0d916cac7502" xmlns:ns3="3c89d4e7-5ef7-4bed-93fb-6b1f3bc7b673" xmlns:ns4="fd3c1eac-8ce0-4354-b110-07c604f8f463" targetNamespace="http://schemas.microsoft.com/office/2006/metadata/properties" ma:root="true" ma:fieldsID="0edc73567a5d3ab71fc34486bcc4d530" ns1:_="" ns2:_="" ns3:_="" ns4:_="">
    <xsd:import namespace="http://schemas.microsoft.com/sharepoint/v3"/>
    <xsd:import namespace="59fd1f5f-b86d-4ade-a4f9-0d916cac7502"/>
    <xsd:import namespace="3c89d4e7-5ef7-4bed-93fb-6b1f3bc7b673"/>
    <xsd:import namespace="fd3c1eac-8ce0-4354-b110-07c604f8f46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ataPrimeiraPublicacao" minOccurs="0"/>
                <xsd:element ref="ns3:Comiss_x00e3_o" minOccurs="0"/>
                <xsd:element ref="ns1:PublishingExpirationDate" minOccurs="0"/>
                <xsd:element ref="ns3:Tipo1"/>
                <xsd:element ref="ns3:Ano"/>
                <xsd:element ref="ns3:Comission" minOccurs="0"/>
                <xsd:element ref="ns3:TipoEsp" minOccurs="0"/>
                <xsd:element ref="ns1:VariationsItemGroupID" minOccurs="0"/>
                <xsd:element ref="ns3:Pro_x0020_Tempore"/>
                <xsd:element ref="ns1:PublishingStartDate" minOccurs="0"/>
                <xsd:element ref="ns4:TaxKeywordTaxHTField" minOccurs="0"/>
                <xsd:element ref="ns2:HouvePrimeiraPublicaca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12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  <xsd:element name="VariationsItemGroupID" ma:index="17" nillable="true" ma:displayName="ID do grupo de itens" ma:description="" ma:hidden="true" ma:internalName="VariationsItemGroupID">
      <xsd:simpleType>
        <xsd:restriction base="dms:Unknown"/>
      </xsd:simpleType>
    </xsd:element>
    <xsd:element name="PublishingStartDate" ma:index="20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d1f5f-b86d-4ade-a4f9-0d916cac7502" elementFormDefault="qualified">
    <xsd:import namespace="http://schemas.microsoft.com/office/2006/documentManagement/types"/>
    <xsd:import namespace="http://schemas.microsoft.com/office/infopath/2007/PartnerControls"/>
    <xsd:element name="TaxCatchAll" ma:index="2" nillable="true" ma:displayName="Coluna Global de Taxonomia" ma:hidden="true" ma:list="{0d9170e4-aa33-41fb-b00b-716e59e430a0}" ma:internalName="TaxCatchAll" ma:showField="CatchAllData" ma:web="fd3c1eac-8ce0-4354-b110-07c604f8f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" nillable="true" ma:displayName="Coluna Global de Taxonomia1" ma:hidden="true" ma:list="{0d9170e4-aa33-41fb-b00b-716e59e430a0}" ma:internalName="TaxCatchAllLabel" ma:readOnly="true" ma:showField="CatchAllDataLabel" ma:web="fd3c1eac-8ce0-4354-b110-07c604f8f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aPrimeiraPublicacao" ma:index="4" nillable="true" ma:displayName="Data da Primeira Publicação" ma:default="[today]" ma:format="DateTime" ma:internalName="DataPrimeiraPublicacao">
      <xsd:simpleType>
        <xsd:restriction base="dms:DateTime"/>
      </xsd:simpleType>
    </xsd:element>
    <xsd:element name="HouvePrimeiraPublicacao" ma:index="22" nillable="true" ma:displayName="HouvePrimeiraPublicacao" ma:decimals="0" ma:default="0" ma:hidden="true" ma:internalName="HouvePrimeiraPublicacao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d4e7-5ef7-4bed-93fb-6b1f3bc7b673" elementFormDefault="qualified">
    <xsd:import namespace="http://schemas.microsoft.com/office/2006/documentManagement/types"/>
    <xsd:import namespace="http://schemas.microsoft.com/office/infopath/2007/PartnerControls"/>
    <xsd:element name="Comiss_x00e3_o" ma:index="11" nillable="true" ma:displayName="Comissão" ma:format="Dropdown" ma:internalName="Comiss_x00e3_o">
      <xsd:simpleType>
        <xsd:restriction base="dms:Choice">
          <xsd:enumeration value="Coordenação Nacional"/>
          <xsd:enumeration value="Prevenção a Lavagem de Dinheiro e Financiamento ao Terrorismo"/>
          <xsd:enumeration value="Mercado de Valores Mobiliários"/>
          <xsd:enumeration value="Seguros"/>
          <xsd:enumeration value="Sistema Bancário"/>
          <xsd:enumeration value="Subcomissão de Demonstrações Contábeis"/>
        </xsd:restriction>
      </xsd:simpleType>
    </xsd:element>
    <xsd:element name="Tipo1" ma:index="13" ma:displayName="Documento" ma:format="Dropdown" ma:internalName="Tipo1">
      <xsd:simpleType>
        <xsd:restriction base="dms:Choice">
          <xsd:enumeration value="Atas e Anexos"/>
          <xsd:enumeration value="Programas de Trabalho"/>
          <xsd:enumeration value="Tratados/Protocolo/Acordo"/>
          <xsd:enumeration value="Decisão/Resolução"/>
          <xsd:enumeration value="Marco Regulatório"/>
          <xsd:enumeration value="Diretivas e Recomendações"/>
          <xsd:enumeration value="Quadro Comparativo"/>
          <xsd:enumeration value="Declarações"/>
          <xsd:enumeration value="Lista de Ofertas"/>
        </xsd:restriction>
      </xsd:simpleType>
    </xsd:element>
    <xsd:element name="Ano" ma:index="14" ma:displayName="Ano" ma:format="Dropdown" ma:internalName="Ano">
      <xsd:simpleType>
        <xsd:restriction base="dms:Choice">
          <xsd:enumeration value="1991"/>
          <xsd:enumeration value="1992"/>
          <xsd:enumeration value="1993"/>
          <xsd:enumeration value="1994"/>
          <xsd:enumeration value="1995"/>
          <xsd:enumeration value="1996"/>
          <xsd:enumeration value="1997"/>
          <xsd:enumeration value="1998"/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</xsd:restriction>
      </xsd:simpleType>
    </xsd:element>
    <xsd:element name="Comission" ma:index="15" nillable="true" ma:displayName="Comission" ma:default="Coordinación Nacional" ma:format="Dropdown" ma:internalName="Comission">
      <xsd:simpleType>
        <xsd:restriction base="dms:Choice">
          <xsd:enumeration value="Coordinación Nacional"/>
          <xsd:enumeration value="Directivas y Recomendaciones"/>
          <xsd:enumeration value="Mercado de Valores"/>
          <xsd:enumeration value="Prevención del Lavado de Dinero"/>
          <xsd:enumeration value="Prevención del Lavado de Dinero y Financiamento del Terrrorismo"/>
          <xsd:enumeration value="Seguros"/>
          <xsd:enumeration value="Sistema Bancario"/>
          <xsd:enumeration value="Sistema Financiero"/>
          <xsd:enumeration value="Subcomisión de Estados Contables"/>
          <xsd:enumeration value="Subcomisión de Presentación de Estados Contables"/>
        </xsd:restriction>
      </xsd:simpleType>
    </xsd:element>
    <xsd:element name="TipoEsp" ma:index="16" nillable="true" ma:displayName="Archivo" ma:internalName="TipoEsp">
      <xsd:simpleType>
        <xsd:restriction base="dms:Text">
          <xsd:maxLength value="255"/>
        </xsd:restriction>
      </xsd:simpleType>
    </xsd:element>
    <xsd:element name="Pro_x0020_Tempore" ma:index="18" ma:displayName="Pro Tempore" ma:format="Dropdown" ma:internalName="Pro_x0020_Tempore">
      <xsd:simpleType>
        <xsd:restriction base="dms:Choice">
          <xsd:enumeration value="Argentina"/>
          <xsd:enumeration value="Brasil"/>
          <xsd:enumeration value="Paraguay"/>
          <xsd:enumeration value="Uruguay"/>
          <xsd:enumeration value="Venezuel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c1eac-8ce0-4354-b110-07c604f8f46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1" nillable="true" ma:taxonomy="true" ma:internalName="TaxKeywordTaxHTField" ma:taxonomyFieldName="TaxKeyword" ma:displayName="Palavras-chave Corporativas" ma:fieldId="{23f27201-bee3-471e-b2e7-b64fd8b7ca38}" ma:taxonomyMulti="true" ma:sspId="c04560d3-a704-4f13-8370-2353aa785e1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04560d3-a704-4f13-8370-2353aa785e1d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Esp xmlns="3c89d4e7-5ef7-4bed-93fb-6b1f3bc7b673">Directivas y Recomendaciones</TipoEsp>
    <PublishingStartDate xmlns="http://schemas.microsoft.com/sharepoint/v3" xsi:nil="true"/>
    <VariationsItemGroupID xmlns="http://schemas.microsoft.com/sharepoint/v3">b5ba82d2-f149-4f8e-ae40-110db1851158</VariationsItemGroupID>
    <HouvePrimeiraPublicacao xmlns="59fd1f5f-b86d-4ade-a4f9-0d916cac7502">0</HouvePrimeiraPublicacao>
    <PublishingExpirationDate xmlns="http://schemas.microsoft.com/sharepoint/v3" xsi:nil="true"/>
    <Comiss_x00e3_o xmlns="3c89d4e7-5ef7-4bed-93fb-6b1f3bc7b673">Coordenação Nacional</Comiss_x00e3_o>
    <DataPrimeiraPublicacao xmlns="59fd1f5f-b86d-4ade-a4f9-0d916cac7502">2021-05-07T20:13:00+00:00</DataPrimeiraPublicacao>
    <TaxCatchAll xmlns="59fd1f5f-b86d-4ade-a4f9-0d916cac7502"/>
    <Pro_x0020_Tempore xmlns="3c89d4e7-5ef7-4bed-93fb-6b1f3bc7b673">Argentina</Pro_x0020_Tempore>
    <Tipo1 xmlns="3c89d4e7-5ef7-4bed-93fb-6b1f3bc7b673">Diretivas e Recomendações</Tipo1>
    <TaxKeywordTaxHTField xmlns="fd3c1eac-8ce0-4354-b110-07c604f8f463">
      <Terms xmlns="http://schemas.microsoft.com/office/infopath/2007/PartnerControls"/>
    </TaxKeywordTaxHTField>
    <Comission xmlns="3c89d4e7-5ef7-4bed-93fb-6b1f3bc7b673">Coordinación Nacional</Comission>
    <Ano xmlns="3c89d4e7-5ef7-4bed-93fb-6b1f3bc7b673">2021</Ano>
  </documentManagement>
</p:properties>
</file>

<file path=customXml/itemProps1.xml><?xml version="1.0" encoding="utf-8"?>
<ds:datastoreItem xmlns:ds="http://schemas.openxmlformats.org/officeDocument/2006/customXml" ds:itemID="{F9599C6C-2B3A-46B8-8F61-03E7B841B0B0}"/>
</file>

<file path=customXml/itemProps2.xml><?xml version="1.0" encoding="utf-8"?>
<ds:datastoreItem xmlns:ds="http://schemas.openxmlformats.org/officeDocument/2006/customXml" ds:itemID="{6EC82A79-E12B-457A-B74B-35E186D7839D}"/>
</file>

<file path=customXml/itemProps3.xml><?xml version="1.0" encoding="utf-8"?>
<ds:datastoreItem xmlns:ds="http://schemas.openxmlformats.org/officeDocument/2006/customXml" ds:itemID="{31AA6A8B-AEE4-4B1E-8F2F-67E6471A5106}"/>
</file>

<file path=customXml/itemProps4.xml><?xml version="1.0" encoding="utf-8"?>
<ds:datastoreItem xmlns:ds="http://schemas.openxmlformats.org/officeDocument/2006/customXml" ds:itemID="{D95E1AE1-0AD9-43B8-ABE6-711091F78C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1801</Words>
  <Application>Microsoft Office PowerPoint</Application>
  <PresentationFormat>Widescreen</PresentationFormat>
  <Paragraphs>183</Paragraphs>
  <Slides>21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Capa</vt:lpstr>
      <vt:lpstr>miolo</vt:lpstr>
      <vt:lpstr>encerramento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Comissão de Valores Mobiliários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Guimarães dos Santos</dc:creator>
  <cp:keywords/>
  <cp:lastModifiedBy>Marcus Carvalho</cp:lastModifiedBy>
  <cp:revision>209</cp:revision>
  <cp:lastPrinted>2019-07-09T21:10:57Z</cp:lastPrinted>
  <dcterms:created xsi:type="dcterms:W3CDTF">2019-02-14T16:24:24Z</dcterms:created>
  <dcterms:modified xsi:type="dcterms:W3CDTF">2021-05-06T11:49:28Z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0x010100AC71D7159DCBEF4BB940D766EC204FD0</vt:lpwstr>
  </property>
</Properties>
</file>